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6" d="100"/>
          <a:sy n="86" d="100"/>
        </p:scale>
        <p:origin x="90" y="7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D148F09-ED96-468E-953C-975B81AEFDB4}"/>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951A1ACA-4EC6-481A-BCB1-7AF7D19858A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B7B5F861-58C0-4AF3-9C02-EEC9369AA292}"/>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B818687A-B8D5-4C22-BE62-38CB277C8D5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502ACBC-4753-4023-BA13-0E012ECD55F8}"/>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279989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ECF0E6-B0AF-4C46-90BF-AC16D637B3B0}"/>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EB12395E-2697-46FD-8FFD-8582381AC13B}"/>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42FA559-AB91-4F5F-848A-56C12D694ACC}"/>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694FCB86-8148-43F0-8BFC-B6C2E1EFF0C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C28A082-5629-4DCE-B7FA-6FE3B4848511}"/>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1506936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AD4CB66D-227D-4F8F-A6EA-40872BFF076C}"/>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97440FBC-9F25-4B6B-ADAA-285A5E197931}"/>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856A5346-78B6-4056-A67B-61A22ADCFDFE}"/>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8CD47AE3-BF27-4EAB-8291-5226AA4627F9}"/>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EF450E8-FFA1-4905-921B-68B03221BB98}"/>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4159724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92D3D2-0FCD-4838-B51E-42060FA7621D}"/>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F6BDEC63-5723-4897-947F-6A74D89BE624}"/>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BF5AC04-17B8-434F-B82D-0621B023AFA7}"/>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0886966C-7FBB-43FE-AB0F-E6132904DDB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AC23E93-C012-419C-A726-C4431DBE0EB4}"/>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25079980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3C167F-5CB3-41C9-B2C4-9D93C93E4B9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4CA9F0C1-C4D7-43E7-BB11-BD72C94A9A6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81A9F6D8-182E-4103-A385-103DF22B858A}"/>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183D7425-3B58-44F7-9BC0-3DB5F9EE2A1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C74F4F9-C5B2-4477-9057-7F81D93DD461}"/>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328823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C53559-DF4F-476C-819B-19B405712DC6}"/>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5E7BEAC-536D-4EB3-8C8D-954E99E49E6A}"/>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2FB6A99A-4848-4C1F-81F6-A546E207B66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FD31B16-CE5C-41A5-BE9E-F45AF3C00B5B}"/>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6" name="Fußzeilenplatzhalter 5">
            <a:extLst>
              <a:ext uri="{FF2B5EF4-FFF2-40B4-BE49-F238E27FC236}">
                <a16:creationId xmlns:a16="http://schemas.microsoft.com/office/drawing/2014/main" id="{D5290E92-BBE6-4187-BE38-F0048208439D}"/>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A39C4820-7343-4076-B8A4-0B649510928D}"/>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3558284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86339D-6D15-4141-8080-3F8D08F77790}"/>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8139BE96-8E28-479F-A8C1-E4C7ADEFA9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B53DF5E0-F9B5-41BB-841B-1C594BDC04A6}"/>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CF7C39C-C6C1-42D6-8880-463503A109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31C2C02B-7B03-4927-96ED-E4AB360C94ED}"/>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A2DEFA43-4349-4ADF-A167-4201FA53D762}"/>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8" name="Fußzeilenplatzhalter 7">
            <a:extLst>
              <a:ext uri="{FF2B5EF4-FFF2-40B4-BE49-F238E27FC236}">
                <a16:creationId xmlns:a16="http://schemas.microsoft.com/office/drawing/2014/main" id="{8C93FCC7-FBA3-450E-9AAB-DBCACEC59EC6}"/>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16D89E2F-918F-4102-92CE-9D8B08C409C5}"/>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4075494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D0476-9B0A-4B2E-9AA1-8BC73FB6A15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8551535-5E06-4771-88B4-39E11EB55EEC}"/>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4" name="Fußzeilenplatzhalter 3">
            <a:extLst>
              <a:ext uri="{FF2B5EF4-FFF2-40B4-BE49-F238E27FC236}">
                <a16:creationId xmlns:a16="http://schemas.microsoft.com/office/drawing/2014/main" id="{E6474FB0-5DED-48FC-A9B7-94B192865305}"/>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B58E104E-1595-4EFD-B571-BAC97453CB31}"/>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383853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A102BC2-2FF9-4D8E-B32F-C1CB7F185B5F}"/>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3" name="Fußzeilenplatzhalter 2">
            <a:extLst>
              <a:ext uri="{FF2B5EF4-FFF2-40B4-BE49-F238E27FC236}">
                <a16:creationId xmlns:a16="http://schemas.microsoft.com/office/drawing/2014/main" id="{1D0CAEA2-C332-4C78-BD5B-C31C9C6970E2}"/>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C4CED9B4-99A4-43D2-AB68-849F95AC1949}"/>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3341039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6A3142-3BA6-4C31-B322-2C151621A37B}"/>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0C538325-82E5-4A20-9ADF-7F6E41BD0C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49E5C84D-AFBF-41A4-A8CB-61DAECF35E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DD35820-CC74-4488-AB74-E5C3F7BF654A}"/>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6" name="Fußzeilenplatzhalter 5">
            <a:extLst>
              <a:ext uri="{FF2B5EF4-FFF2-40B4-BE49-F238E27FC236}">
                <a16:creationId xmlns:a16="http://schemas.microsoft.com/office/drawing/2014/main" id="{4FFFE82D-DC2D-45DA-857C-E868444C2635}"/>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3249722-F7CC-4405-9418-B7BB00F9C897}"/>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3967797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CC53F58-D1D5-4712-A465-D3820BA93D8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DA525287-11B4-4140-9081-D099257DB3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C36ED15A-2435-48B6-9E27-F34557C89B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10FD644-6106-4C18-A97B-13B8AE12A404}"/>
              </a:ext>
            </a:extLst>
          </p:cNvPr>
          <p:cNvSpPr>
            <a:spLocks noGrp="1"/>
          </p:cNvSpPr>
          <p:nvPr>
            <p:ph type="dt" sz="half" idx="10"/>
          </p:nvPr>
        </p:nvSpPr>
        <p:spPr/>
        <p:txBody>
          <a:bodyPr/>
          <a:lstStyle/>
          <a:p>
            <a:fld id="{25FE1CD7-52D1-4572-B94B-5D5068CB0DFF}" type="datetimeFigureOut">
              <a:rPr lang="de-DE" smtClean="0"/>
              <a:t>16.01.2020</a:t>
            </a:fld>
            <a:endParaRPr lang="de-DE"/>
          </a:p>
        </p:txBody>
      </p:sp>
      <p:sp>
        <p:nvSpPr>
          <p:cNvPr id="6" name="Fußzeilenplatzhalter 5">
            <a:extLst>
              <a:ext uri="{FF2B5EF4-FFF2-40B4-BE49-F238E27FC236}">
                <a16:creationId xmlns:a16="http://schemas.microsoft.com/office/drawing/2014/main" id="{3C60AE18-075C-437D-99AE-FB7FF95ABBC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835B43C4-4718-4C37-BD7E-9F5EA03EC5A4}"/>
              </a:ext>
            </a:extLst>
          </p:cNvPr>
          <p:cNvSpPr>
            <a:spLocks noGrp="1"/>
          </p:cNvSpPr>
          <p:nvPr>
            <p:ph type="sldNum" sz="quarter" idx="12"/>
          </p:nvPr>
        </p:nvSpPr>
        <p:spPr/>
        <p:txBody>
          <a:bodyPr/>
          <a:lstStyle/>
          <a:p>
            <a:fld id="{771837FE-3ECE-4DCF-8067-A49F4B6B24AA}" type="slidenum">
              <a:rPr lang="de-DE" smtClean="0"/>
              <a:t>‹Nr.›</a:t>
            </a:fld>
            <a:endParaRPr lang="de-DE"/>
          </a:p>
        </p:txBody>
      </p:sp>
    </p:spTree>
    <p:extLst>
      <p:ext uri="{BB962C8B-B14F-4D97-AF65-F5344CB8AC3E}">
        <p14:creationId xmlns:p14="http://schemas.microsoft.com/office/powerpoint/2010/main" val="2810302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C8809F4-B7AF-4590-BC6E-99F7D577EB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4BD006ED-11A8-4485-BA5F-7906338F977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6D1AD50-9FAA-4731-BBD0-BC93FAB3868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FE1CD7-52D1-4572-B94B-5D5068CB0DFF}" type="datetimeFigureOut">
              <a:rPr lang="de-DE" smtClean="0"/>
              <a:t>16.01.2020</a:t>
            </a:fld>
            <a:endParaRPr lang="de-DE"/>
          </a:p>
        </p:txBody>
      </p:sp>
      <p:sp>
        <p:nvSpPr>
          <p:cNvPr id="5" name="Fußzeilenplatzhalter 4">
            <a:extLst>
              <a:ext uri="{FF2B5EF4-FFF2-40B4-BE49-F238E27FC236}">
                <a16:creationId xmlns:a16="http://schemas.microsoft.com/office/drawing/2014/main" id="{654D03D0-8B73-4AB6-9A83-1215FC6AF6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FA9D8D71-ABAA-400A-A565-9B739C877F5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837FE-3ECE-4DCF-8067-A49F4B6B24AA}" type="slidenum">
              <a:rPr lang="de-DE" smtClean="0"/>
              <a:t>‹Nr.›</a:t>
            </a:fld>
            <a:endParaRPr lang="de-DE"/>
          </a:p>
        </p:txBody>
      </p:sp>
    </p:spTree>
    <p:extLst>
      <p:ext uri="{BB962C8B-B14F-4D97-AF65-F5344CB8AC3E}">
        <p14:creationId xmlns:p14="http://schemas.microsoft.com/office/powerpoint/2010/main" val="4243682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388613F-775D-44B9-B899-CD618BCB667A}"/>
              </a:ext>
            </a:extLst>
          </p:cNvPr>
          <p:cNvSpPr>
            <a:spLocks noGrp="1"/>
          </p:cNvSpPr>
          <p:nvPr>
            <p:ph type="ctrTitle"/>
          </p:nvPr>
        </p:nvSpPr>
        <p:spPr/>
        <p:txBody>
          <a:bodyPr/>
          <a:lstStyle/>
          <a:p>
            <a:r>
              <a:rPr lang="de-DE"/>
              <a:t>NALA</a:t>
            </a:r>
          </a:p>
        </p:txBody>
      </p:sp>
      <p:sp>
        <p:nvSpPr>
          <p:cNvPr id="3" name="Untertitel 2">
            <a:extLst>
              <a:ext uri="{FF2B5EF4-FFF2-40B4-BE49-F238E27FC236}">
                <a16:creationId xmlns:a16="http://schemas.microsoft.com/office/drawing/2014/main" id="{C56CDF6A-1655-407B-B08E-EF1BC3A6A1AA}"/>
              </a:ext>
            </a:extLst>
          </p:cNvPr>
          <p:cNvSpPr>
            <a:spLocks noGrp="1"/>
          </p:cNvSpPr>
          <p:nvPr>
            <p:ph type="subTitle" idx="1"/>
          </p:nvPr>
        </p:nvSpPr>
        <p:spPr>
          <a:xfrm>
            <a:off x="1524000" y="3602038"/>
            <a:ext cx="9144000" cy="3430358"/>
          </a:xfrm>
        </p:spPr>
        <p:txBody>
          <a:bodyPr/>
          <a:lstStyle/>
          <a:p>
            <a:r>
              <a:rPr lang="en-US"/>
              <a:t>No you can trade this way on any pair but why would you want to bother making more work for yourself.</a:t>
            </a:r>
            <a:br>
              <a:rPr lang="en-US"/>
            </a:br>
            <a:br>
              <a:rPr lang="en-US"/>
            </a:br>
            <a:r>
              <a:rPr lang="en-US"/>
              <a:t>The GBP/USD reliable produces 50+ pips which is all we need.</a:t>
            </a:r>
          </a:p>
          <a:p>
            <a:r>
              <a:rPr lang="en-US"/>
              <a:t>You have nothing to fear but fear itself.</a:t>
            </a:r>
            <a:br>
              <a:rPr lang="en-US"/>
            </a:br>
            <a:br>
              <a:rPr lang="en-US"/>
            </a:br>
            <a:r>
              <a:rPr lang="en-US"/>
              <a:t>Numbers are only simple mathematical processes i.e 40 pips x $25 = $1000.</a:t>
            </a:r>
            <a:endParaRPr lang="de-DE"/>
          </a:p>
        </p:txBody>
      </p:sp>
    </p:spTree>
    <p:extLst>
      <p:ext uri="{BB962C8B-B14F-4D97-AF65-F5344CB8AC3E}">
        <p14:creationId xmlns:p14="http://schemas.microsoft.com/office/powerpoint/2010/main" val="614962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6D266DE6-3865-4F6A-97CB-4803F2F9EFF4}"/>
              </a:ext>
            </a:extLst>
          </p:cNvPr>
          <p:cNvSpPr/>
          <p:nvPr/>
        </p:nvSpPr>
        <p:spPr>
          <a:xfrm>
            <a:off x="0" y="335846"/>
            <a:ext cx="12192000" cy="4247317"/>
          </a:xfrm>
          <a:prstGeom prst="rect">
            <a:avLst/>
          </a:prstGeom>
        </p:spPr>
        <p:txBody>
          <a:bodyPr wrap="square">
            <a:spAutoFit/>
          </a:bodyPr>
          <a:lstStyle/>
          <a:p>
            <a:r>
              <a:rPr lang="en-US"/>
              <a:t>Both price and the RSI have formed a distinct pivot, price above the EMA and RSI above the waterline (50%). Not confirmation as yet but worthy of our my first entry with the stop just below the wick (very tight, low risk).</a:t>
            </a:r>
            <a:br>
              <a:rPr lang="en-US"/>
            </a:br>
            <a:br>
              <a:rPr lang="en-US"/>
            </a:br>
            <a:r>
              <a:rPr lang="en-US"/>
              <a:t>This happens most of the time on the 5 min chart.</a:t>
            </a:r>
            <a:br>
              <a:rPr lang="en-US"/>
            </a:br>
            <a:br>
              <a:rPr lang="en-US"/>
            </a:br>
            <a:r>
              <a:rPr lang="en-US"/>
              <a:t>Then we see the bears are failing to recross, the fast RSI gets below the blue but we see failure to cross the EMA. A good reason for my second entry and moving the stop. A two bar test at this point gives me the third and final entry and again moving the stops ASAP until all are at the minimum of break even above the last entry.</a:t>
            </a:r>
            <a:br>
              <a:rPr lang="en-US"/>
            </a:br>
            <a:br>
              <a:rPr lang="en-US"/>
            </a:br>
            <a:r>
              <a:rPr lang="en-US"/>
              <a:t>Only now can we take a break but as you see from this example the whole thing took less than an hour to make an incredible $3,000 bucks for a very tiny risk.</a:t>
            </a:r>
            <a:br>
              <a:rPr lang="en-US"/>
            </a:br>
            <a:br>
              <a:rPr lang="en-US"/>
            </a:br>
            <a:r>
              <a:rPr lang="en-US"/>
              <a:t>These moves do not happen every day because of </a:t>
            </a:r>
            <a:r>
              <a:rPr lang="en-US" b="1"/>
              <a:t>the setup</a:t>
            </a:r>
            <a:r>
              <a:rPr lang="en-US"/>
              <a:t> and </a:t>
            </a:r>
            <a:r>
              <a:rPr lang="en-US" b="1"/>
              <a:t>execution </a:t>
            </a:r>
            <a:r>
              <a:rPr lang="en-US"/>
              <a:t>processes.</a:t>
            </a:r>
            <a:br>
              <a:rPr lang="en-US"/>
            </a:br>
            <a:br>
              <a:rPr lang="en-US"/>
            </a:br>
            <a:r>
              <a:rPr lang="en-US"/>
              <a:t>Generally we would scalp the setup and trade the execution.</a:t>
            </a:r>
            <a:endParaRPr lang="de-DE"/>
          </a:p>
        </p:txBody>
      </p:sp>
      <p:pic>
        <p:nvPicPr>
          <p:cNvPr id="1026" name="Picture 2">
            <a:extLst>
              <a:ext uri="{FF2B5EF4-FFF2-40B4-BE49-F238E27FC236}">
                <a16:creationId xmlns:a16="http://schemas.microsoft.com/office/drawing/2014/main" id="{F71FD0E6-BBDE-4CE7-87D9-5F5A6C8ED0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583163"/>
            <a:ext cx="12192000" cy="587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18587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496688E9-8A85-479E-B51A-311A77C484EA}"/>
              </a:ext>
            </a:extLst>
          </p:cNvPr>
          <p:cNvSpPr/>
          <p:nvPr/>
        </p:nvSpPr>
        <p:spPr>
          <a:xfrm>
            <a:off x="278779" y="58847"/>
            <a:ext cx="11731083" cy="3970318"/>
          </a:xfrm>
          <a:prstGeom prst="rect">
            <a:avLst/>
          </a:prstGeom>
        </p:spPr>
        <p:txBody>
          <a:bodyPr wrap="square">
            <a:spAutoFit/>
          </a:bodyPr>
          <a:lstStyle/>
          <a:p>
            <a:br>
              <a:rPr lang="en-US"/>
            </a:br>
            <a:r>
              <a:rPr lang="en-US"/>
              <a:t>Remember I want to risk as little as possible and a warning here is due to NEVER ADD TO A LOSING TRADE. People only do that with good skills, small entries, large accounts. My rationale is completely different, I do the pushing as hard as I can, I don't let the market push me.</a:t>
            </a:r>
            <a:br>
              <a:rPr lang="en-US"/>
            </a:br>
            <a:br>
              <a:rPr lang="en-US"/>
            </a:br>
            <a:r>
              <a:rPr lang="en-US"/>
              <a:t>See how it works:.</a:t>
            </a:r>
            <a:br>
              <a:rPr lang="en-US"/>
            </a:br>
            <a:br>
              <a:rPr lang="en-US"/>
            </a:br>
            <a:r>
              <a:rPr lang="en-US"/>
              <a:t>Smallish test entry, second more encouraged entry, even more confident entry.</a:t>
            </a:r>
            <a:br>
              <a:rPr lang="en-US"/>
            </a:br>
            <a:br>
              <a:rPr lang="en-US"/>
            </a:br>
            <a:r>
              <a:rPr lang="en-US"/>
              <a:t>The potential for making far more money than I risk is foremost in my opinion.</a:t>
            </a:r>
            <a:br>
              <a:rPr lang="en-US"/>
            </a:br>
            <a:br>
              <a:rPr lang="en-US"/>
            </a:br>
            <a:r>
              <a:rPr lang="en-US"/>
              <a:t>I spend very little time at the PC and relatively not long in a trade, tiny losses versus huge wins. </a:t>
            </a:r>
            <a:br>
              <a:rPr lang="en-US"/>
            </a:br>
            <a:br>
              <a:rPr lang="en-US"/>
            </a:br>
            <a:r>
              <a:rPr lang="en-US"/>
              <a:t>Sometimes I see nothing so I simply don't trade at all, it is not compulsory it is an option.</a:t>
            </a:r>
            <a:endParaRPr lang="de-DE"/>
          </a:p>
        </p:txBody>
      </p:sp>
    </p:spTree>
    <p:extLst>
      <p:ext uri="{BB962C8B-B14F-4D97-AF65-F5344CB8AC3E}">
        <p14:creationId xmlns:p14="http://schemas.microsoft.com/office/powerpoint/2010/main" val="18874851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Ein Bild, das schwarz, Monitor, sitzend, Bildschirm enthält.&#10;&#10;Automatisch generierte Beschreibung">
            <a:extLst>
              <a:ext uri="{FF2B5EF4-FFF2-40B4-BE49-F238E27FC236}">
                <a16:creationId xmlns:a16="http://schemas.microsoft.com/office/drawing/2014/main" id="{39F083E1-D3AA-468B-9EA9-A82B3AD4216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2234" y="-100361"/>
            <a:ext cx="11351941" cy="6534615"/>
          </a:xfrm>
          <a:prstGeom prst="rect">
            <a:avLst/>
          </a:prstGeom>
        </p:spPr>
      </p:pic>
    </p:spTree>
    <p:extLst>
      <p:ext uri="{BB962C8B-B14F-4D97-AF65-F5344CB8AC3E}">
        <p14:creationId xmlns:p14="http://schemas.microsoft.com/office/powerpoint/2010/main" val="6670990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3368C9F8-3F0A-495D-93A6-6DC8AE8E25D9}"/>
              </a:ext>
            </a:extLst>
          </p:cNvPr>
          <p:cNvSpPr/>
          <p:nvPr/>
        </p:nvSpPr>
        <p:spPr>
          <a:xfrm>
            <a:off x="100361" y="-79653"/>
            <a:ext cx="12091639" cy="4801314"/>
          </a:xfrm>
          <a:prstGeom prst="rect">
            <a:avLst/>
          </a:prstGeom>
        </p:spPr>
        <p:txBody>
          <a:bodyPr wrap="square">
            <a:spAutoFit/>
          </a:bodyPr>
          <a:lstStyle/>
          <a:p>
            <a:r>
              <a:rPr lang="en-US"/>
              <a:t>2) The trade often begins with a small RSI divergence. Divergence sends price across the EMA (This happened)</a:t>
            </a:r>
            <a:br>
              <a:rPr lang="en-US"/>
            </a:br>
            <a:br>
              <a:rPr lang="en-US"/>
            </a:br>
            <a:r>
              <a:rPr lang="en-US"/>
              <a:t>3) Bears find support below the EMA. (This happened)</a:t>
            </a:r>
            <a:br>
              <a:rPr lang="en-US"/>
            </a:br>
            <a:br>
              <a:rPr lang="en-US"/>
            </a:br>
            <a:r>
              <a:rPr lang="en-US"/>
              <a:t>4) Price ran down but on the RSI it ran into exhaustion so a hedge is attempted to protect profits thus far. (This happened)</a:t>
            </a:r>
            <a:br>
              <a:rPr lang="en-US"/>
            </a:br>
            <a:br>
              <a:rPr lang="en-US"/>
            </a:br>
            <a:r>
              <a:rPr lang="en-US"/>
              <a:t>5) The hedge ran into divergence so we remove it along with the profits made. (This happened)</a:t>
            </a:r>
            <a:br>
              <a:rPr lang="en-US"/>
            </a:br>
            <a:br>
              <a:rPr lang="en-US"/>
            </a:br>
            <a:r>
              <a:rPr lang="en-US"/>
              <a:t>6) We measure the pullback in relation to an AB=CD. (This happened)</a:t>
            </a:r>
            <a:br>
              <a:rPr lang="en-US"/>
            </a:br>
            <a:br>
              <a:rPr lang="en-US"/>
            </a:br>
            <a:r>
              <a:rPr lang="en-US"/>
              <a:t>7) It hit the AB=CD target by which time we had already made our 50 pips. (This happened)</a:t>
            </a:r>
            <a:br>
              <a:rPr lang="en-US"/>
            </a:br>
            <a:br>
              <a:rPr lang="en-US"/>
            </a:br>
            <a:r>
              <a:rPr lang="en-US"/>
              <a:t>8) All the time watching the action as it is attacking the next average swing low 2784. (This may still happen)</a:t>
            </a:r>
            <a:br>
              <a:rPr lang="en-US"/>
            </a:br>
            <a:br>
              <a:rPr lang="en-US"/>
            </a:br>
            <a:r>
              <a:rPr lang="en-US"/>
              <a:t>So the trade is completed albeit taking a tad more time than usual. Like detectives we looked for the clues and take the appropriate actions without trying to guess what may or may not happen. So this is not a system as such it is simply paying attention and reacting accordingly</a:t>
            </a:r>
            <a:endParaRPr lang="de-DE"/>
          </a:p>
        </p:txBody>
      </p:sp>
    </p:spTree>
    <p:extLst>
      <p:ext uri="{BB962C8B-B14F-4D97-AF65-F5344CB8AC3E}">
        <p14:creationId xmlns:p14="http://schemas.microsoft.com/office/powerpoint/2010/main" val="14392023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23E5C7C3-CDFD-4778-837F-9C475975AFB6}"/>
              </a:ext>
            </a:extLst>
          </p:cNvPr>
          <p:cNvSpPr/>
          <p:nvPr/>
        </p:nvSpPr>
        <p:spPr>
          <a:xfrm>
            <a:off x="0" y="612845"/>
            <a:ext cx="12054468" cy="3693319"/>
          </a:xfrm>
          <a:prstGeom prst="rect">
            <a:avLst/>
          </a:prstGeom>
        </p:spPr>
        <p:txBody>
          <a:bodyPr wrap="square">
            <a:spAutoFit/>
          </a:bodyPr>
          <a:lstStyle/>
          <a:p>
            <a:r>
              <a:rPr lang="en-US"/>
              <a:t>As long as we just dip our toes in the water first then add as we become more confident and move the stop to limit damage we should be fine. A stopped out trade is not the end of the world and these trades pay so well that tiny losses just become par for the course. One thing I have noticed over the years is that people put tiny lot sizes on so they can add to the position if it goes against them, well if it going against them then the analysis was wrong and it becomes a wing and prayer situation as hope springs eternal.</a:t>
            </a:r>
            <a:br>
              <a:rPr lang="en-US"/>
            </a:br>
            <a:br>
              <a:rPr lang="en-US"/>
            </a:br>
            <a:r>
              <a:rPr lang="en-US"/>
              <a:t>This is the trouble with tiny lots, they give a false confidence to the trader that they can always trade out of the situation. Mostly we could do this but it only takes one that we can't fix and we blow heaps of our account defending it. Then people begin to chase losses and the hole just gets deeper.</a:t>
            </a:r>
            <a:br>
              <a:rPr lang="en-US"/>
            </a:br>
            <a:br>
              <a:rPr lang="en-US"/>
            </a:br>
            <a:r>
              <a:rPr lang="en-US"/>
              <a:t>Maximising our trade in the first place stops any attempt to do this and the rewards are far greater.</a:t>
            </a:r>
            <a:br>
              <a:rPr lang="en-US"/>
            </a:br>
            <a:br>
              <a:rPr lang="en-US"/>
            </a:br>
            <a:r>
              <a:rPr lang="en-US"/>
              <a:t>Anyway this is the way I trade and it is very profitable.</a:t>
            </a:r>
            <a:endParaRPr lang="de-DE"/>
          </a:p>
        </p:txBody>
      </p:sp>
    </p:spTree>
    <p:extLst>
      <p:ext uri="{BB962C8B-B14F-4D97-AF65-F5344CB8AC3E}">
        <p14:creationId xmlns:p14="http://schemas.microsoft.com/office/powerpoint/2010/main" val="11197976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7A5B548A-B7F0-420E-94F2-7C45CE3C34C3}"/>
              </a:ext>
            </a:extLst>
          </p:cNvPr>
          <p:cNvSpPr/>
          <p:nvPr/>
        </p:nvSpPr>
        <p:spPr>
          <a:xfrm>
            <a:off x="0" y="210081"/>
            <a:ext cx="12054468" cy="923330"/>
          </a:xfrm>
          <a:prstGeom prst="rect">
            <a:avLst/>
          </a:prstGeom>
        </p:spPr>
        <p:txBody>
          <a:bodyPr wrap="square">
            <a:spAutoFit/>
          </a:bodyPr>
          <a:lstStyle/>
          <a:p>
            <a:r>
              <a:rPr lang="en-US"/>
              <a:t>Look at the 5 min chart here where </a:t>
            </a:r>
            <a:r>
              <a:rPr lang="en-US" b="1"/>
              <a:t>we are expecting price to run from A to B</a:t>
            </a:r>
            <a:r>
              <a:rPr lang="en-US"/>
              <a:t>. We had a 53 pip movement to get our trades on and still have the 40 left to complete the task. Once we see the bears have FOUND support and we see the 1 minute chart making those lower low average swings we have heaps of time to add to our position </a:t>
            </a:r>
            <a:endParaRPr lang="de-DE"/>
          </a:p>
        </p:txBody>
      </p:sp>
      <p:pic>
        <p:nvPicPr>
          <p:cNvPr id="4" name="Grafik 3" descr="Ein Bild, das Karte, Text, draußen, Schnee enthält.&#10;&#10;Automatisch generierte Beschreibung">
            <a:extLst>
              <a:ext uri="{FF2B5EF4-FFF2-40B4-BE49-F238E27FC236}">
                <a16:creationId xmlns:a16="http://schemas.microsoft.com/office/drawing/2014/main" id="{C85EB048-C30F-4B7B-AAA3-11C1CE64D0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84917" y="1600199"/>
            <a:ext cx="8017727" cy="4677937"/>
          </a:xfrm>
          <a:prstGeom prst="rect">
            <a:avLst/>
          </a:prstGeom>
        </p:spPr>
      </p:pic>
    </p:spTree>
    <p:extLst>
      <p:ext uri="{BB962C8B-B14F-4D97-AF65-F5344CB8AC3E}">
        <p14:creationId xmlns:p14="http://schemas.microsoft.com/office/powerpoint/2010/main" val="1122140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1E2409BD-7F96-47D0-A31B-4EE4F1ABF2A6}"/>
              </a:ext>
            </a:extLst>
          </p:cNvPr>
          <p:cNvSpPr/>
          <p:nvPr/>
        </p:nvSpPr>
        <p:spPr>
          <a:xfrm>
            <a:off x="1781262" y="735701"/>
            <a:ext cx="6096000" cy="2308324"/>
          </a:xfrm>
          <a:prstGeom prst="rect">
            <a:avLst/>
          </a:prstGeom>
        </p:spPr>
        <p:txBody>
          <a:bodyPr>
            <a:spAutoFit/>
          </a:bodyPr>
          <a:lstStyle/>
          <a:p>
            <a:r>
              <a:rPr lang="en-US"/>
              <a:t>There is something I call the two bar test, for entries. You don't need to have whacking great lines going back to the dawn of time to get an entry a simple two bar test will do it.</a:t>
            </a:r>
            <a:br>
              <a:rPr lang="en-US"/>
            </a:br>
            <a:br>
              <a:rPr lang="en-US"/>
            </a:br>
            <a:r>
              <a:rPr lang="en-US"/>
              <a:t>Here on the 1 hour I have an example..</a:t>
            </a:r>
          </a:p>
          <a:p>
            <a:r>
              <a:rPr lang="en-US"/>
              <a:t>Remember we are dealing with a divergence here so we should at least make it back across the EMA and as it turned out went a nice 100 pips or so, far more than we need. </a:t>
            </a:r>
            <a:endParaRPr lang="de-DE"/>
          </a:p>
        </p:txBody>
      </p:sp>
      <p:pic>
        <p:nvPicPr>
          <p:cNvPr id="4" name="Grafik 3" descr="Ein Bild, das Monitor enthält.&#10;&#10;Automatisch generierte Beschreibung">
            <a:extLst>
              <a:ext uri="{FF2B5EF4-FFF2-40B4-BE49-F238E27FC236}">
                <a16:creationId xmlns:a16="http://schemas.microsoft.com/office/drawing/2014/main" id="{7785A324-0EEC-4302-AB28-3A1957F9F6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044025"/>
            <a:ext cx="12192000" cy="5842668"/>
          </a:xfrm>
          <a:prstGeom prst="rect">
            <a:avLst/>
          </a:prstGeom>
        </p:spPr>
      </p:pic>
    </p:spTree>
    <p:extLst>
      <p:ext uri="{BB962C8B-B14F-4D97-AF65-F5344CB8AC3E}">
        <p14:creationId xmlns:p14="http://schemas.microsoft.com/office/powerpoint/2010/main" val="1009018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rafik 2" descr="Ein Bild, das Karte, Text, sitzend enthält.&#10;&#10;Automatisch generierte Beschreibung">
            <a:extLst>
              <a:ext uri="{FF2B5EF4-FFF2-40B4-BE49-F238E27FC236}">
                <a16:creationId xmlns:a16="http://schemas.microsoft.com/office/drawing/2014/main" id="{DE59B707-87BB-4F68-BF02-FD0CB8CA08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122" y="2019649"/>
            <a:ext cx="12192000" cy="5818739"/>
          </a:xfrm>
          <a:prstGeom prst="rect">
            <a:avLst/>
          </a:prstGeom>
        </p:spPr>
      </p:pic>
      <p:sp>
        <p:nvSpPr>
          <p:cNvPr id="4" name="Rechteck 3">
            <a:extLst>
              <a:ext uri="{FF2B5EF4-FFF2-40B4-BE49-F238E27FC236}">
                <a16:creationId xmlns:a16="http://schemas.microsoft.com/office/drawing/2014/main" id="{51969505-5B84-47CD-BD64-6ADF999FC740}"/>
              </a:ext>
            </a:extLst>
          </p:cNvPr>
          <p:cNvSpPr/>
          <p:nvPr/>
        </p:nvSpPr>
        <p:spPr>
          <a:xfrm>
            <a:off x="2831183" y="0"/>
            <a:ext cx="6096000" cy="2862322"/>
          </a:xfrm>
          <a:prstGeom prst="rect">
            <a:avLst/>
          </a:prstGeom>
        </p:spPr>
        <p:txBody>
          <a:bodyPr>
            <a:spAutoFit/>
          </a:bodyPr>
          <a:lstStyle/>
          <a:p>
            <a:endParaRPr lang="en-US">
              <a:effectLst/>
            </a:endParaRPr>
          </a:p>
          <a:p>
            <a:endParaRPr lang="en-US"/>
          </a:p>
          <a:p>
            <a:r>
              <a:rPr lang="en-US">
                <a:effectLst/>
              </a:rPr>
              <a:t>See how in the 1 hour price is at the EMA when on the 5 min we have a divergence on the RSI. The divergence tells us price is going to get back across the EMA on the 5 min..</a:t>
            </a:r>
          </a:p>
          <a:p>
            <a:r>
              <a:rPr lang="en-US">
                <a:effectLst/>
              </a:rPr>
              <a:t> </a:t>
            </a:r>
          </a:p>
          <a:p>
            <a:endParaRPr lang="en-US" b="1">
              <a:solidFill>
                <a:srgbClr val="BAB5AB"/>
              </a:solidFill>
              <a:effectLst/>
            </a:endParaRPr>
          </a:p>
          <a:p>
            <a:r>
              <a:rPr lang="en-US">
                <a:effectLst/>
              </a:rPr>
              <a:t> </a:t>
            </a:r>
          </a:p>
          <a:p>
            <a:br>
              <a:rPr lang="en-US" b="0" i="0">
                <a:solidFill>
                  <a:srgbClr val="E8E6E3"/>
                </a:solidFill>
                <a:effectLst/>
                <a:latin typeface="Verdana" panose="020B0604030504040204" pitchFamily="34" charset="0"/>
              </a:rPr>
            </a:br>
            <a:endParaRPr lang="de-DE"/>
          </a:p>
        </p:txBody>
      </p:sp>
    </p:spTree>
    <p:extLst>
      <p:ext uri="{BB962C8B-B14F-4D97-AF65-F5344CB8AC3E}">
        <p14:creationId xmlns:p14="http://schemas.microsoft.com/office/powerpoint/2010/main" val="258890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789D3A00-9626-4297-8C79-2DDE9CF02A54}"/>
              </a:ext>
            </a:extLst>
          </p:cNvPr>
          <p:cNvSpPr/>
          <p:nvPr/>
        </p:nvSpPr>
        <p:spPr>
          <a:xfrm>
            <a:off x="2175545" y="483870"/>
            <a:ext cx="6096000" cy="2031325"/>
          </a:xfrm>
          <a:prstGeom prst="rect">
            <a:avLst/>
          </a:prstGeom>
        </p:spPr>
        <p:txBody>
          <a:bodyPr>
            <a:spAutoFit/>
          </a:bodyPr>
          <a:lstStyle/>
          <a:p>
            <a:r>
              <a:rPr lang="en-US"/>
              <a:t>The fast RSI is already showing weakness because of not crossing the slow and to be in divergence like that adds to the weakness of the bulls. For now I will just refer to them all as divergences.</a:t>
            </a:r>
            <a:br>
              <a:rPr lang="en-US"/>
            </a:br>
            <a:br>
              <a:rPr lang="en-US"/>
            </a:br>
            <a:r>
              <a:rPr lang="en-US"/>
              <a:t>We want to see these signals on the higher 1 hour chart so we can drop to the lower time frames to look for entries.</a:t>
            </a:r>
            <a:endParaRPr lang="de-DE"/>
          </a:p>
        </p:txBody>
      </p:sp>
      <p:pic>
        <p:nvPicPr>
          <p:cNvPr id="5" name="Grafik 4" descr="Ein Bild, das Karte enthält.&#10;&#10;Automatisch generierte Beschreibung">
            <a:extLst>
              <a:ext uri="{FF2B5EF4-FFF2-40B4-BE49-F238E27FC236}">
                <a16:creationId xmlns:a16="http://schemas.microsoft.com/office/drawing/2014/main" id="{C85186A1-0BFD-4FC6-ACDE-A967148E007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99053" y="2705443"/>
            <a:ext cx="2371725" cy="5953125"/>
          </a:xfrm>
          <a:prstGeom prst="rect">
            <a:avLst/>
          </a:prstGeom>
        </p:spPr>
      </p:pic>
    </p:spTree>
    <p:extLst>
      <p:ext uri="{BB962C8B-B14F-4D97-AF65-F5344CB8AC3E}">
        <p14:creationId xmlns:p14="http://schemas.microsoft.com/office/powerpoint/2010/main" val="1234641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4EC8960-75AD-4BEA-A5AC-07CBD492CC60}"/>
              </a:ext>
            </a:extLst>
          </p:cNvPr>
          <p:cNvSpPr/>
          <p:nvPr/>
        </p:nvSpPr>
        <p:spPr>
          <a:xfrm>
            <a:off x="2463538" y="725940"/>
            <a:ext cx="6096000" cy="3693319"/>
          </a:xfrm>
          <a:prstGeom prst="rect">
            <a:avLst/>
          </a:prstGeom>
        </p:spPr>
        <p:txBody>
          <a:bodyPr>
            <a:spAutoFit/>
          </a:bodyPr>
          <a:lstStyle/>
          <a:p>
            <a:r>
              <a:rPr lang="en-US"/>
              <a:t>These divergences can get us in or out or even hedge trades.</a:t>
            </a:r>
            <a:br>
              <a:rPr lang="en-US"/>
            </a:br>
            <a:br>
              <a:rPr lang="en-US"/>
            </a:br>
            <a:br>
              <a:rPr lang="en-US"/>
            </a:br>
            <a:r>
              <a:rPr lang="en-US"/>
              <a:t>The signs are in the question </a:t>
            </a:r>
            <a:r>
              <a:rPr lang="en-US" b="1"/>
              <a:t>'Are we trading above or below the average</a:t>
            </a:r>
            <a:r>
              <a:rPr lang="en-US"/>
              <a:t>, if below we look to short the tops, if above we look to long the bottoms</a:t>
            </a:r>
          </a:p>
          <a:p>
            <a:endParaRPr lang="en-US"/>
          </a:p>
          <a:p>
            <a:r>
              <a:rPr lang="en-US" b="1"/>
              <a:t>As far back as you can,mark the swing levels.</a:t>
            </a:r>
            <a:br>
              <a:rPr lang="en-US" b="1"/>
            </a:br>
            <a:br>
              <a:rPr lang="en-US" b="1"/>
            </a:br>
            <a:r>
              <a:rPr lang="en-US"/>
              <a:t>The market has a longer memory than our charts have history for so it is not a bad idea to </a:t>
            </a:r>
            <a:r>
              <a:rPr lang="en-US" b="1"/>
              <a:t>keep a logbook of the levels </a:t>
            </a:r>
            <a:r>
              <a:rPr lang="en-US"/>
              <a:t>that are getting old. In this way you can simply drop a line on the chart when price is in the area</a:t>
            </a:r>
            <a:endParaRPr lang="de-DE"/>
          </a:p>
        </p:txBody>
      </p:sp>
    </p:spTree>
    <p:extLst>
      <p:ext uri="{BB962C8B-B14F-4D97-AF65-F5344CB8AC3E}">
        <p14:creationId xmlns:p14="http://schemas.microsoft.com/office/powerpoint/2010/main" val="587050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F26D0156-DCD7-42E0-9130-B2D5A934AE97}"/>
              </a:ext>
            </a:extLst>
          </p:cNvPr>
          <p:cNvSpPr/>
          <p:nvPr/>
        </p:nvSpPr>
        <p:spPr>
          <a:xfrm>
            <a:off x="2114747" y="501880"/>
            <a:ext cx="6096000" cy="3139321"/>
          </a:xfrm>
          <a:prstGeom prst="rect">
            <a:avLst/>
          </a:prstGeom>
        </p:spPr>
        <p:txBody>
          <a:bodyPr>
            <a:spAutoFit/>
          </a:bodyPr>
          <a:lstStyle/>
          <a:p>
            <a:r>
              <a:rPr lang="en-US"/>
              <a:t>Remember the divergence is going to take price back across the EMA . Then another divergence at the bottom again took price back up across the EMA. So on this particular if we haven't got our 50 pips on the first trade then we could have taken another trade long to make up the difference.</a:t>
            </a:r>
            <a:br>
              <a:rPr lang="en-US"/>
            </a:br>
            <a:br>
              <a:rPr lang="en-US"/>
            </a:br>
            <a:r>
              <a:rPr lang="en-US"/>
              <a:t>See the chart below and all three, A, B and C are all divergences.</a:t>
            </a:r>
            <a:br>
              <a:rPr lang="en-US"/>
            </a:br>
            <a:br>
              <a:rPr lang="en-US"/>
            </a:br>
            <a:r>
              <a:rPr lang="en-US"/>
              <a:t>At C the average fails to make the HH so it tests the opposite and makes the LL easily</a:t>
            </a:r>
            <a:endParaRPr lang="de-DE"/>
          </a:p>
        </p:txBody>
      </p:sp>
      <p:pic>
        <p:nvPicPr>
          <p:cNvPr id="4" name="Grafik 3" descr="Ein Bild, das Karte, stehend, Zeichnung, Gruppe enthält.&#10;&#10;Automatisch generierte Beschreibung">
            <a:extLst>
              <a:ext uri="{FF2B5EF4-FFF2-40B4-BE49-F238E27FC236}">
                <a16:creationId xmlns:a16="http://schemas.microsoft.com/office/drawing/2014/main" id="{F7F31532-9FED-4EE9-8482-7F637C28B6C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17092" y="3883179"/>
            <a:ext cx="6957816" cy="4569445"/>
          </a:xfrm>
          <a:prstGeom prst="rect">
            <a:avLst/>
          </a:prstGeom>
        </p:spPr>
      </p:pic>
    </p:spTree>
    <p:extLst>
      <p:ext uri="{BB962C8B-B14F-4D97-AF65-F5344CB8AC3E}">
        <p14:creationId xmlns:p14="http://schemas.microsoft.com/office/powerpoint/2010/main" val="1818734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191327E6-C5EF-4F6A-B3BC-D07B1A7F3CD2}"/>
              </a:ext>
            </a:extLst>
          </p:cNvPr>
          <p:cNvSpPr/>
          <p:nvPr/>
        </p:nvSpPr>
        <p:spPr>
          <a:xfrm>
            <a:off x="3048000" y="889844"/>
            <a:ext cx="6096000" cy="5078313"/>
          </a:xfrm>
          <a:prstGeom prst="rect">
            <a:avLst/>
          </a:prstGeom>
        </p:spPr>
        <p:txBody>
          <a:bodyPr>
            <a:spAutoFit/>
          </a:bodyPr>
          <a:lstStyle/>
          <a:p>
            <a:r>
              <a:rPr lang="en-US"/>
              <a:t>When price breaks A it is dragging the average to make the LL. To make the average break the lower low price pulls down to B (the next average level) In this case price passes through B so it is trying to drag the average below B also and price will make the next lower level (not shown)</a:t>
            </a:r>
            <a:br>
              <a:rPr lang="en-US"/>
            </a:br>
            <a:br>
              <a:rPr lang="en-US"/>
            </a:br>
            <a:r>
              <a:rPr lang="en-US"/>
              <a:t>Now at the 5 min level this mostly happens much sooner so you can get in earlier for the domino effect of stepping up through the time of the charts. If you look at the 1 hour chart of this move price probably stopped on that chart`s time frame of an average swing.</a:t>
            </a:r>
            <a:br>
              <a:rPr lang="en-US"/>
            </a:br>
            <a:br>
              <a:rPr lang="en-US"/>
            </a:br>
            <a:r>
              <a:rPr lang="en-US"/>
              <a:t>So we use all the time frames and that is why I only trade one pair. If you have the charts side by side like I have you can see clearly what is happening.</a:t>
            </a:r>
            <a:br>
              <a:rPr lang="en-US"/>
            </a:br>
            <a:br>
              <a:rPr lang="en-US"/>
            </a:br>
            <a:r>
              <a:rPr lang="en-US"/>
              <a:t>It is not possible to draw the swings differently, a swing is a swing is a swing. </a:t>
            </a:r>
            <a:endParaRPr lang="de-DE"/>
          </a:p>
        </p:txBody>
      </p:sp>
      <p:pic>
        <p:nvPicPr>
          <p:cNvPr id="4" name="Grafik 3" descr="Ein Bild, das Text, Karte enthält.&#10;&#10;Automatisch generierte Beschreibung">
            <a:extLst>
              <a:ext uri="{FF2B5EF4-FFF2-40B4-BE49-F238E27FC236}">
                <a16:creationId xmlns:a16="http://schemas.microsoft.com/office/drawing/2014/main" id="{1B3DF804-FB1F-4353-AD36-8DB6EA46F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49297" y="5948107"/>
            <a:ext cx="9790771" cy="4650058"/>
          </a:xfrm>
          <a:prstGeom prst="rect">
            <a:avLst/>
          </a:prstGeom>
        </p:spPr>
      </p:pic>
    </p:spTree>
    <p:extLst>
      <p:ext uri="{BB962C8B-B14F-4D97-AF65-F5344CB8AC3E}">
        <p14:creationId xmlns:p14="http://schemas.microsoft.com/office/powerpoint/2010/main" val="2135244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B027DC79-5E7C-460B-BDE5-66C43FDB590B}"/>
              </a:ext>
            </a:extLst>
          </p:cNvPr>
          <p:cNvSpPr/>
          <p:nvPr/>
        </p:nvSpPr>
        <p:spPr>
          <a:xfrm>
            <a:off x="468351" y="-79653"/>
            <a:ext cx="11641873" cy="6186309"/>
          </a:xfrm>
          <a:prstGeom prst="rect">
            <a:avLst/>
          </a:prstGeom>
        </p:spPr>
        <p:txBody>
          <a:bodyPr wrap="square">
            <a:spAutoFit/>
          </a:bodyPr>
          <a:lstStyle/>
          <a:p>
            <a:endParaRPr lang="en-US"/>
          </a:p>
          <a:p>
            <a:r>
              <a:rPr lang="en-US"/>
              <a:t>So I am going to use a $1000 daily profit as an example here.</a:t>
            </a:r>
            <a:br>
              <a:rPr lang="en-US"/>
            </a:br>
            <a:br>
              <a:rPr lang="en-US"/>
            </a:br>
            <a:br>
              <a:rPr lang="en-US"/>
            </a:br>
            <a:r>
              <a:rPr lang="en-US"/>
              <a:t>Now I said previously </a:t>
            </a:r>
            <a:r>
              <a:rPr lang="en-US" b="1"/>
              <a:t>50</a:t>
            </a:r>
            <a:r>
              <a:rPr lang="en-US"/>
              <a:t> pips is a very common move for this pair. It can be a heck of a lot more or sometimes a tad less but 50 is the number I work with.</a:t>
            </a:r>
            <a:br>
              <a:rPr lang="en-US"/>
            </a:br>
            <a:br>
              <a:rPr lang="en-US"/>
            </a:br>
            <a:r>
              <a:rPr lang="en-US" b="1"/>
              <a:t>So if 50 is the target and in money terms 1000 is the objective then we just look at the relationship of these two figures.</a:t>
            </a:r>
            <a:br>
              <a:rPr lang="en-US" b="1"/>
            </a:br>
            <a:br>
              <a:rPr lang="en-US" b="1"/>
            </a:br>
            <a:r>
              <a:rPr lang="en-US" b="1"/>
              <a:t>First off I am going to try to get my trades on within the first 10 pips </a:t>
            </a:r>
            <a:r>
              <a:rPr lang="en-US"/>
              <a:t>(Can't always do this but that's trading for you). This </a:t>
            </a:r>
            <a:r>
              <a:rPr lang="en-US" b="1"/>
              <a:t>leaves me with 40 pips to make my objective. So 1000 divided by 40 = $25 per pip.</a:t>
            </a:r>
            <a:br>
              <a:rPr lang="en-US" b="1"/>
            </a:br>
            <a:br>
              <a:rPr lang="en-US" b="1"/>
            </a:br>
            <a:r>
              <a:rPr lang="en-US"/>
              <a:t>Now I am not going to risk $25 for an entry (well not yet anyway) what I want to do is make entries in progressive stages each time adjusting the stop to limit the damage when things go wrong. This can happen and we should never be complacent about this occurrence.</a:t>
            </a:r>
          </a:p>
          <a:p>
            <a:endParaRPr lang="en-US"/>
          </a:p>
          <a:p>
            <a:r>
              <a:rPr lang="en-US"/>
              <a:t>I aim for </a:t>
            </a:r>
            <a:r>
              <a:rPr lang="en-US" b="1"/>
              <a:t>40 pips above my last entry </a:t>
            </a:r>
            <a:r>
              <a:rPr lang="en-US"/>
              <a:t>to make my money. </a:t>
            </a:r>
          </a:p>
          <a:p>
            <a:endParaRPr lang="en-US"/>
          </a:p>
          <a:p>
            <a:r>
              <a:rPr lang="en-US"/>
              <a:t>price pulls the </a:t>
            </a:r>
            <a:r>
              <a:rPr lang="en-US" b="1"/>
              <a:t>26EMA</a:t>
            </a:r>
            <a:r>
              <a:rPr lang="en-US"/>
              <a:t> to make a HH or LL </a:t>
            </a:r>
          </a:p>
          <a:p>
            <a:endParaRPr lang="en-US"/>
          </a:p>
          <a:p>
            <a:br>
              <a:rPr lang="en-US"/>
            </a:br>
            <a:endParaRPr lang="de-DE"/>
          </a:p>
        </p:txBody>
      </p:sp>
    </p:spTree>
    <p:extLst>
      <p:ext uri="{BB962C8B-B14F-4D97-AF65-F5344CB8AC3E}">
        <p14:creationId xmlns:p14="http://schemas.microsoft.com/office/powerpoint/2010/main" val="14712782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a:extLst>
              <a:ext uri="{FF2B5EF4-FFF2-40B4-BE49-F238E27FC236}">
                <a16:creationId xmlns:a16="http://schemas.microsoft.com/office/drawing/2014/main" id="{ECED0E80-992F-4461-B757-0762E51A39EE}"/>
              </a:ext>
            </a:extLst>
          </p:cNvPr>
          <p:cNvSpPr/>
          <p:nvPr/>
        </p:nvSpPr>
        <p:spPr>
          <a:xfrm>
            <a:off x="133815" y="889844"/>
            <a:ext cx="11508058" cy="3139321"/>
          </a:xfrm>
          <a:prstGeom prst="rect">
            <a:avLst/>
          </a:prstGeom>
        </p:spPr>
        <p:txBody>
          <a:bodyPr wrap="square">
            <a:spAutoFit/>
          </a:bodyPr>
          <a:lstStyle/>
          <a:p>
            <a:r>
              <a:rPr lang="en-US"/>
              <a:t>Firstly we should be aware of flattish markets, these are a warning of big things to come and the unwary trying to grab scalps can easily get caught on the wrong side and receive a severe finger burning.</a:t>
            </a:r>
            <a:br>
              <a:rPr lang="en-US"/>
            </a:br>
            <a:br>
              <a:rPr lang="en-US"/>
            </a:br>
            <a:r>
              <a:rPr lang="en-US"/>
              <a:t>The trouble is we do not know how long these flat spots are going to persist so we have to be very careful and busy plotting the charts for the story that may unfold quicker than we can say SH*T what happened?</a:t>
            </a:r>
            <a:br>
              <a:rPr lang="en-US"/>
            </a:br>
            <a:br>
              <a:rPr lang="en-US"/>
            </a:br>
            <a:r>
              <a:rPr lang="en-US"/>
              <a:t>We look hard for the signals that something is up and about to happen. You simply do not have time to slip out for a coffee when working, this will have to wait until you get your stops to break even. I am not joking, this is a very busy time where you need a clear head and no distractions.</a:t>
            </a:r>
            <a:br>
              <a:rPr lang="en-US"/>
            </a:br>
            <a:br>
              <a:rPr lang="en-US"/>
            </a:br>
            <a:r>
              <a:rPr lang="en-US"/>
              <a:t>Using the same section of chart as above and in this case looking at the </a:t>
            </a:r>
            <a:r>
              <a:rPr lang="en-US" b="1"/>
              <a:t>bulls finding support</a:t>
            </a:r>
            <a:r>
              <a:rPr lang="en-US"/>
              <a:t>. We see this... </a:t>
            </a:r>
            <a:endParaRPr lang="de-DE"/>
          </a:p>
        </p:txBody>
      </p:sp>
      <p:pic>
        <p:nvPicPr>
          <p:cNvPr id="4" name="Grafik 3" descr="Ein Bild, das schwarz, Monitor, erleuchtet, Bildschirm enthält.&#10;&#10;Automatisch generierte Beschreibung">
            <a:extLst>
              <a:ext uri="{FF2B5EF4-FFF2-40B4-BE49-F238E27FC236}">
                <a16:creationId xmlns:a16="http://schemas.microsoft.com/office/drawing/2014/main" id="{C2705F3D-1DF9-49EF-BF26-5D5669688A2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815" y="4029165"/>
            <a:ext cx="12058185" cy="5761606"/>
          </a:xfrm>
          <a:prstGeom prst="rect">
            <a:avLst/>
          </a:prstGeom>
        </p:spPr>
      </p:pic>
    </p:spTree>
    <p:extLst>
      <p:ext uri="{BB962C8B-B14F-4D97-AF65-F5344CB8AC3E}">
        <p14:creationId xmlns:p14="http://schemas.microsoft.com/office/powerpoint/2010/main" val="2211178292"/>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1917</Words>
  <Application>Microsoft Office PowerPoint</Application>
  <PresentationFormat>Breitbild</PresentationFormat>
  <Paragraphs>32</Paragraphs>
  <Slides>15</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15</vt:i4>
      </vt:variant>
    </vt:vector>
  </HeadingPairs>
  <TitlesOfParts>
    <vt:vector size="20" baseType="lpstr">
      <vt:lpstr>Arial</vt:lpstr>
      <vt:lpstr>Calibri</vt:lpstr>
      <vt:lpstr>Calibri Light</vt:lpstr>
      <vt:lpstr>Verdana</vt:lpstr>
      <vt:lpstr>Office</vt:lpstr>
      <vt:lpstr>NALA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NALA</dc:title>
  <dc:creator>Ricardo Areco</dc:creator>
  <cp:lastModifiedBy>Ricardo Areco</cp:lastModifiedBy>
  <cp:revision>7</cp:revision>
  <dcterms:created xsi:type="dcterms:W3CDTF">2020-01-16T05:52:39Z</dcterms:created>
  <dcterms:modified xsi:type="dcterms:W3CDTF">2020-01-16T07:16:25Z</dcterms:modified>
</cp:coreProperties>
</file>