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63" r:id="rId4"/>
    <p:sldId id="264" r:id="rId5"/>
    <p:sldId id="265" r:id="rId6"/>
    <p:sldId id="266" r:id="rId7"/>
    <p:sldId id="267" r:id="rId8"/>
    <p:sldId id="268" r:id="rId9"/>
    <p:sldId id="269" r:id="rId10"/>
    <p:sldId id="270" r:id="rId11"/>
    <p:sldId id="256" r:id="rId12"/>
    <p:sldId id="271" r:id="rId13"/>
    <p:sldId id="259" r:id="rId14"/>
    <p:sldId id="260" r:id="rId15"/>
    <p:sldId id="261" r:id="rId16"/>
    <p:sldId id="272" r:id="rId17"/>
    <p:sldId id="273" r:id="rId18"/>
    <p:sldId id="258" r:id="rId19"/>
    <p:sldId id="274" r:id="rId20"/>
    <p:sldId id="281" r:id="rId21"/>
    <p:sldId id="276" r:id="rId22"/>
    <p:sldId id="275" r:id="rId23"/>
    <p:sldId id="277" r:id="rId24"/>
    <p:sldId id="278" r:id="rId25"/>
    <p:sldId id="279" r:id="rId26"/>
    <p:sldId id="280"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1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53DCE9-3A96-48F5-915F-C1604F9B9400}" type="datetimeFigureOut">
              <a:rPr lang="en-US" smtClean="0"/>
              <a:pPr/>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073E5-54AB-4451-9387-A6C6DF1304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3DCE9-3A96-48F5-915F-C1604F9B9400}" type="datetimeFigureOut">
              <a:rPr lang="en-US" smtClean="0"/>
              <a:pPr/>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073E5-54AB-4451-9387-A6C6DF1304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3DCE9-3A96-48F5-915F-C1604F9B9400}" type="datetimeFigureOut">
              <a:rPr lang="en-US" smtClean="0"/>
              <a:pPr/>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073E5-54AB-4451-9387-A6C6DF1304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3DCE9-3A96-48F5-915F-C1604F9B9400}" type="datetimeFigureOut">
              <a:rPr lang="en-US" smtClean="0"/>
              <a:pPr/>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073E5-54AB-4451-9387-A6C6DF1304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53DCE9-3A96-48F5-915F-C1604F9B9400}" type="datetimeFigureOut">
              <a:rPr lang="en-US" smtClean="0"/>
              <a:pPr/>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073E5-54AB-4451-9387-A6C6DF1304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53DCE9-3A96-48F5-915F-C1604F9B9400}" type="datetimeFigureOut">
              <a:rPr lang="en-US" smtClean="0"/>
              <a:pPr/>
              <a:t>4/1/2017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073E5-54AB-4451-9387-A6C6DF1304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53DCE9-3A96-48F5-915F-C1604F9B9400}" type="datetimeFigureOut">
              <a:rPr lang="en-US" smtClean="0"/>
              <a:pPr/>
              <a:t>4/1/2017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5073E5-54AB-4451-9387-A6C6DF1304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53DCE9-3A96-48F5-915F-C1604F9B9400}" type="datetimeFigureOut">
              <a:rPr lang="en-US" smtClean="0"/>
              <a:pPr/>
              <a:t>4/1/2017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073E5-54AB-4451-9387-A6C6DF1304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3DCE9-3A96-48F5-915F-C1604F9B9400}" type="datetimeFigureOut">
              <a:rPr lang="en-US" smtClean="0"/>
              <a:pPr/>
              <a:t>4/1/2017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5073E5-54AB-4451-9387-A6C6DF1304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53DCE9-3A96-48F5-915F-C1604F9B9400}" type="datetimeFigureOut">
              <a:rPr lang="en-US" smtClean="0"/>
              <a:pPr/>
              <a:t>4/1/2017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073E5-54AB-4451-9387-A6C6DF1304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53DCE9-3A96-48F5-915F-C1604F9B9400}" type="datetimeFigureOut">
              <a:rPr lang="en-US" smtClean="0"/>
              <a:pPr/>
              <a:t>4/1/2017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073E5-54AB-4451-9387-A6C6DF1304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001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3DCE9-3A96-48F5-915F-C1604F9B9400}" type="datetimeFigureOut">
              <a:rPr lang="en-US" smtClean="0"/>
              <a:pPr/>
              <a:t>4/1/2017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073E5-54AB-4451-9387-A6C6DF1304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4000" dirty="0" smtClean="0">
                <a:solidFill>
                  <a:srgbClr val="FFD700"/>
                </a:solidFill>
              </a:rPr>
              <a:t>Kumo Breakout Trade</a:t>
            </a:r>
          </a:p>
        </p:txBody>
      </p:sp>
      <p:pic>
        <p:nvPicPr>
          <p:cNvPr id="6" name="Picture 5" descr="profit.jpg"/>
          <p:cNvPicPr>
            <a:picLocks noChangeAspect="1"/>
          </p:cNvPicPr>
          <p:nvPr/>
        </p:nvPicPr>
        <p:blipFill>
          <a:blip r:embed="rId2" cstate="print"/>
          <a:stretch>
            <a:fillRect/>
          </a:stretch>
        </p:blipFill>
        <p:spPr>
          <a:xfrm>
            <a:off x="0" y="838200"/>
            <a:ext cx="9144000" cy="6019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umo Breakout 3.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BP vs CHF Kumo Break.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09600"/>
          </a:xfrm>
        </p:spPr>
        <p:txBody>
          <a:bodyPr>
            <a:normAutofit fontScale="90000"/>
          </a:bodyPr>
          <a:lstStyle/>
          <a:p>
            <a:r>
              <a:rPr lang="en-US" sz="4000" dirty="0" smtClean="0">
                <a:solidFill>
                  <a:srgbClr val="FFD700"/>
                </a:solidFill>
              </a:rPr>
              <a:t>Kumo Breakout Stop Loss Levels</a:t>
            </a:r>
          </a:p>
        </p:txBody>
      </p:sp>
      <p:sp>
        <p:nvSpPr>
          <p:cNvPr id="6" name="TextBox 5"/>
          <p:cNvSpPr txBox="1"/>
          <p:nvPr/>
        </p:nvSpPr>
        <p:spPr>
          <a:xfrm>
            <a:off x="0" y="1295400"/>
            <a:ext cx="9144000" cy="3416320"/>
          </a:xfrm>
          <a:prstGeom prst="rect">
            <a:avLst/>
          </a:prstGeom>
          <a:noFill/>
        </p:spPr>
        <p:txBody>
          <a:bodyPr wrap="square" rtlCol="0">
            <a:spAutoFit/>
          </a:bodyPr>
          <a:lstStyle/>
          <a:p>
            <a:pPr>
              <a:buFont typeface="Wingdings" pitchFamily="2" charset="2"/>
              <a:buChar char="Ø"/>
            </a:pPr>
            <a:r>
              <a:rPr lang="en-US" dirty="0" smtClean="0">
                <a:solidFill>
                  <a:srgbClr val="FFC000"/>
                </a:solidFill>
              </a:rPr>
              <a:t> Kijun : Kijun is always our main stop loss level in every trade we use.  Since Kijun is the equalizer that’s where price is attracted too.</a:t>
            </a:r>
          </a:p>
          <a:p>
            <a:pPr>
              <a:buFont typeface="Wingdings" pitchFamily="2" charset="2"/>
              <a:buChar char="Ø"/>
            </a:pPr>
            <a:endParaRPr lang="en-US" dirty="0">
              <a:solidFill>
                <a:srgbClr val="FFC000"/>
              </a:solidFill>
            </a:endParaRPr>
          </a:p>
          <a:p>
            <a:pPr>
              <a:buFont typeface="Wingdings" pitchFamily="2" charset="2"/>
              <a:buChar char="Ø"/>
            </a:pPr>
            <a:r>
              <a:rPr lang="en-US" dirty="0" smtClean="0">
                <a:solidFill>
                  <a:srgbClr val="FFC000"/>
                </a:solidFill>
              </a:rPr>
              <a:t> Kumo Cloud : Kumo forms strong support and resistance levels based on the market volatility. Thick Kumo is a strong support and resistance level while a thin Kumo represents a weaker level of support and resistance.</a:t>
            </a:r>
          </a:p>
          <a:p>
            <a:pPr>
              <a:buFont typeface="Wingdings" pitchFamily="2" charset="2"/>
              <a:buChar char="Ø"/>
            </a:pPr>
            <a:endParaRPr lang="en-US" dirty="0">
              <a:solidFill>
                <a:srgbClr val="FFC000"/>
              </a:solidFill>
            </a:endParaRPr>
          </a:p>
          <a:p>
            <a:pPr>
              <a:buFont typeface="Wingdings" pitchFamily="2" charset="2"/>
              <a:buChar char="Ø"/>
            </a:pPr>
            <a:r>
              <a:rPr lang="en-US" dirty="0" smtClean="0">
                <a:solidFill>
                  <a:srgbClr val="FFC000"/>
                </a:solidFill>
              </a:rPr>
              <a:t> Fractals : In a long trade bear fractals as stops and in a short trade bull fractals as stops. When market is trending up you rarely see bear fractals broken and when market is trending down you rarely see bull fractals broken.</a:t>
            </a:r>
          </a:p>
          <a:p>
            <a:pPr>
              <a:buFont typeface="Wingdings" pitchFamily="2" charset="2"/>
              <a:buChar char="Ø"/>
            </a:pPr>
            <a:endParaRPr lang="en-US" dirty="0">
              <a:solidFill>
                <a:srgbClr val="FFC000"/>
              </a:solidFill>
            </a:endParaRPr>
          </a:p>
          <a:p>
            <a:pPr>
              <a:buFont typeface="Wingdings" pitchFamily="2" charset="2"/>
              <a:buChar char="Ø"/>
            </a:pPr>
            <a:r>
              <a:rPr lang="en-US" dirty="0" smtClean="0">
                <a:solidFill>
                  <a:srgbClr val="FFC000"/>
                </a:solidFill>
              </a:rPr>
              <a:t> Support &amp; Resistance Levels: Horizontal, trend lines, psychological levels,</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actal Stop Loss 3.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actal Stop Loss 2.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actal Stop Loss.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4000" dirty="0" smtClean="0">
                <a:solidFill>
                  <a:srgbClr val="FFD700"/>
                </a:solidFill>
              </a:rPr>
              <a:t>TK Cross Trade</a:t>
            </a:r>
          </a:p>
        </p:txBody>
      </p:sp>
      <p:pic>
        <p:nvPicPr>
          <p:cNvPr id="6" name="Picture 5" descr="profit.jpg"/>
          <p:cNvPicPr>
            <a:picLocks noChangeAspect="1"/>
          </p:cNvPicPr>
          <p:nvPr/>
        </p:nvPicPr>
        <p:blipFill>
          <a:blip r:embed="rId2" cstate="print"/>
          <a:stretch>
            <a:fillRect/>
          </a:stretch>
        </p:blipFill>
        <p:spPr>
          <a:xfrm>
            <a:off x="0" y="838200"/>
            <a:ext cx="9144000" cy="6019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4000" dirty="0" smtClean="0">
                <a:solidFill>
                  <a:srgbClr val="FFD700"/>
                </a:solidFill>
              </a:rPr>
              <a:t>TK Cross Trade</a:t>
            </a:r>
          </a:p>
        </p:txBody>
      </p:sp>
      <p:sp>
        <p:nvSpPr>
          <p:cNvPr id="5" name="TextBox 4"/>
          <p:cNvSpPr txBox="1"/>
          <p:nvPr/>
        </p:nvSpPr>
        <p:spPr>
          <a:xfrm>
            <a:off x="0" y="990600"/>
            <a:ext cx="9144000" cy="461665"/>
          </a:xfrm>
          <a:prstGeom prst="rect">
            <a:avLst/>
          </a:prstGeom>
          <a:noFill/>
        </p:spPr>
        <p:txBody>
          <a:bodyPr wrap="square" rtlCol="0">
            <a:spAutoFit/>
          </a:bodyPr>
          <a:lstStyle/>
          <a:p>
            <a:pPr algn="ctr"/>
            <a:r>
              <a:rPr lang="en-US" sz="2400" b="1" dirty="0" smtClean="0">
                <a:solidFill>
                  <a:srgbClr val="FFD700"/>
                </a:solidFill>
              </a:rPr>
              <a:t>Bull Rules</a:t>
            </a:r>
            <a:endParaRPr lang="en-US" sz="2400" b="1" dirty="0">
              <a:solidFill>
                <a:srgbClr val="FFD700"/>
              </a:solidFill>
            </a:endParaRPr>
          </a:p>
        </p:txBody>
      </p:sp>
      <p:sp>
        <p:nvSpPr>
          <p:cNvPr id="8" name="TextBox 7"/>
          <p:cNvSpPr txBox="1"/>
          <p:nvPr/>
        </p:nvSpPr>
        <p:spPr>
          <a:xfrm>
            <a:off x="0" y="1371600"/>
            <a:ext cx="9144000" cy="6032421"/>
          </a:xfrm>
          <a:prstGeom prst="rect">
            <a:avLst/>
          </a:prstGeom>
          <a:noFill/>
        </p:spPr>
        <p:txBody>
          <a:bodyPr wrap="square" rtlCol="0">
            <a:spAutoFit/>
          </a:bodyPr>
          <a:lstStyle/>
          <a:p>
            <a:pPr marL="342900" indent="-342900">
              <a:buFont typeface="+mj-lt"/>
              <a:buAutoNum type="arabicParenR"/>
            </a:pPr>
            <a:r>
              <a:rPr lang="en-US" sz="2000" dirty="0" smtClean="0">
                <a:solidFill>
                  <a:srgbClr val="FFD700"/>
                </a:solidFill>
              </a:rPr>
              <a:t>Price  above Kumo</a:t>
            </a:r>
          </a:p>
          <a:p>
            <a:pPr marL="342900" indent="-342900">
              <a:buFont typeface="+mj-lt"/>
              <a:buAutoNum type="arabicParenR"/>
            </a:pPr>
            <a:r>
              <a:rPr lang="en-US" sz="2000" dirty="0" smtClean="0">
                <a:solidFill>
                  <a:srgbClr val="FFD700"/>
                </a:solidFill>
              </a:rPr>
              <a:t>Need a Bright Future / Bullish Kumo Twist</a:t>
            </a:r>
          </a:p>
          <a:p>
            <a:pPr marL="342900" indent="-342900">
              <a:buFont typeface="+mj-lt"/>
              <a:buAutoNum type="arabicParenR"/>
            </a:pPr>
            <a:r>
              <a:rPr lang="en-US" sz="2000" dirty="0" smtClean="0">
                <a:solidFill>
                  <a:srgbClr val="FFD700"/>
                </a:solidFill>
              </a:rPr>
              <a:t>Chikou Span needs to be above price</a:t>
            </a:r>
          </a:p>
          <a:p>
            <a:pPr marL="342900" indent="-342900">
              <a:buFont typeface="+mj-lt"/>
              <a:buAutoNum type="arabicParenR"/>
            </a:pPr>
            <a:r>
              <a:rPr lang="en-US" sz="2000" dirty="0" smtClean="0">
                <a:solidFill>
                  <a:srgbClr val="FFD700"/>
                </a:solidFill>
              </a:rPr>
              <a:t>Enter when Tenkan crosses Kijun from below to above at candle close</a:t>
            </a:r>
          </a:p>
          <a:p>
            <a:pPr marL="342900" indent="-342900">
              <a:buFont typeface="+mj-lt"/>
              <a:buAutoNum type="arabicParenR"/>
            </a:pPr>
            <a:r>
              <a:rPr lang="en-US" sz="2000" dirty="0" smtClean="0">
                <a:solidFill>
                  <a:srgbClr val="FFD700"/>
                </a:solidFill>
              </a:rPr>
              <a:t>Stop loss at either Kumo Top or Bottom, Kijun or fractal level.</a:t>
            </a:r>
          </a:p>
          <a:p>
            <a:pPr marL="342900" indent="-342900">
              <a:buFont typeface="+mj-lt"/>
              <a:buAutoNum type="arabicParenR"/>
            </a:pPr>
            <a:r>
              <a:rPr lang="en-US" sz="2000" dirty="0" smtClean="0">
                <a:solidFill>
                  <a:srgbClr val="FFD700"/>
                </a:solidFill>
              </a:rPr>
              <a:t>Exit if bearish TK Cross,  price close below Kijun or price close below fractal.</a:t>
            </a:r>
          </a:p>
          <a:p>
            <a:pPr marL="342900" indent="-342900"/>
            <a:endParaRPr lang="en-US" dirty="0" smtClean="0">
              <a:solidFill>
                <a:srgbClr val="FFD700"/>
              </a:solidFill>
            </a:endParaRPr>
          </a:p>
          <a:p>
            <a:pPr marL="342900" indent="-342900"/>
            <a:r>
              <a:rPr lang="en-US" dirty="0" smtClean="0">
                <a:solidFill>
                  <a:srgbClr val="FFD700"/>
                </a:solidFill>
              </a:rPr>
              <a:t>					    </a:t>
            </a:r>
            <a:r>
              <a:rPr lang="en-US" sz="2400" b="1" dirty="0" smtClean="0">
                <a:solidFill>
                  <a:srgbClr val="FFD700"/>
                </a:solidFill>
              </a:rPr>
              <a:t>Bear Rules</a:t>
            </a:r>
          </a:p>
          <a:p>
            <a:pPr marL="342900" indent="-342900"/>
            <a:endParaRPr lang="en-US" sz="2400" b="1" dirty="0" smtClean="0">
              <a:solidFill>
                <a:srgbClr val="FFD700"/>
              </a:solidFill>
            </a:endParaRPr>
          </a:p>
          <a:p>
            <a:pPr marL="342900" indent="-342900">
              <a:buFont typeface="+mj-lt"/>
              <a:buAutoNum type="arabicParenR"/>
            </a:pPr>
            <a:r>
              <a:rPr lang="en-US" sz="2000" dirty="0" smtClean="0">
                <a:solidFill>
                  <a:srgbClr val="FFD700"/>
                </a:solidFill>
              </a:rPr>
              <a:t>Price below Kumo</a:t>
            </a:r>
          </a:p>
          <a:p>
            <a:pPr marL="342900" indent="-342900">
              <a:buFont typeface="+mj-lt"/>
              <a:buAutoNum type="arabicParenR"/>
            </a:pPr>
            <a:r>
              <a:rPr lang="en-US" sz="2000" dirty="0" smtClean="0">
                <a:solidFill>
                  <a:srgbClr val="FFD700"/>
                </a:solidFill>
              </a:rPr>
              <a:t>Need a Dark Future / Bearish Kumo Twist</a:t>
            </a:r>
          </a:p>
          <a:p>
            <a:pPr marL="342900" indent="-342900">
              <a:buFont typeface="+mj-lt"/>
              <a:buAutoNum type="arabicParenR"/>
            </a:pPr>
            <a:r>
              <a:rPr lang="en-US" sz="2000" dirty="0" smtClean="0">
                <a:solidFill>
                  <a:srgbClr val="FFD700"/>
                </a:solidFill>
              </a:rPr>
              <a:t>Chikou Span needs to be below price</a:t>
            </a:r>
          </a:p>
          <a:p>
            <a:pPr marL="342900" indent="-342900">
              <a:buFont typeface="+mj-lt"/>
              <a:buAutoNum type="arabicParenR"/>
            </a:pPr>
            <a:r>
              <a:rPr lang="en-US" sz="2000" dirty="0" smtClean="0">
                <a:solidFill>
                  <a:srgbClr val="FFD700"/>
                </a:solidFill>
              </a:rPr>
              <a:t>Enter when Tenkan crosses Kijun from above to below at candle close</a:t>
            </a:r>
          </a:p>
          <a:p>
            <a:pPr marL="342900" indent="-342900">
              <a:buFont typeface="+mj-lt"/>
              <a:buAutoNum type="arabicParenR"/>
            </a:pPr>
            <a:r>
              <a:rPr lang="en-US" sz="2000" dirty="0" smtClean="0">
                <a:solidFill>
                  <a:srgbClr val="FFD700"/>
                </a:solidFill>
              </a:rPr>
              <a:t>Stop loss at either Kumo Top or Bottom, Kijun or fractal level.</a:t>
            </a:r>
          </a:p>
          <a:p>
            <a:pPr marL="342900" indent="-342900">
              <a:buFont typeface="+mj-lt"/>
              <a:buAutoNum type="arabicParenR"/>
            </a:pPr>
            <a:r>
              <a:rPr lang="en-US" sz="2000" dirty="0" smtClean="0">
                <a:solidFill>
                  <a:srgbClr val="FFD700"/>
                </a:solidFill>
              </a:rPr>
              <a:t>Exit if bullish TK Cross,  price close above Kijun or price close below fractal.</a:t>
            </a:r>
          </a:p>
          <a:p>
            <a:pPr marL="342900" indent="-342900">
              <a:buFont typeface="+mj-lt"/>
              <a:buAutoNum type="arabicParenR"/>
            </a:pPr>
            <a:endParaRPr lang="en-US" sz="2000" dirty="0" smtClean="0">
              <a:solidFill>
                <a:srgbClr val="FFD700"/>
              </a:solidFill>
            </a:endParaRPr>
          </a:p>
          <a:p>
            <a:pPr marL="342900" indent="-342900"/>
            <a:endParaRPr lang="en-US" sz="2400" b="1" dirty="0" smtClean="0"/>
          </a:p>
          <a:p>
            <a:pPr marL="342900" indent="-342900"/>
            <a:endParaRPr lang="en-US" dirty="0" smtClean="0"/>
          </a:p>
          <a:p>
            <a:pPr marL="342900" indent="-342900"/>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219200"/>
          </a:xfrm>
        </p:spPr>
        <p:txBody>
          <a:bodyPr/>
          <a:lstStyle/>
          <a:p>
            <a:r>
              <a:rPr lang="en-US" dirty="0" smtClean="0">
                <a:solidFill>
                  <a:srgbClr val="FFC000"/>
                </a:solidFill>
              </a:rPr>
              <a:t>TK Cross Trade</a:t>
            </a:r>
            <a:endParaRPr lang="en-US" dirty="0">
              <a:solidFill>
                <a:srgbClr val="FFC000"/>
              </a:solidFill>
            </a:endParaRPr>
          </a:p>
        </p:txBody>
      </p:sp>
      <p:sp>
        <p:nvSpPr>
          <p:cNvPr id="3" name="TextBox 2"/>
          <p:cNvSpPr txBox="1"/>
          <p:nvPr/>
        </p:nvSpPr>
        <p:spPr>
          <a:xfrm>
            <a:off x="0" y="1600200"/>
            <a:ext cx="8991600" cy="3693319"/>
          </a:xfrm>
          <a:prstGeom prst="rect">
            <a:avLst/>
          </a:prstGeom>
          <a:noFill/>
        </p:spPr>
        <p:txBody>
          <a:bodyPr wrap="square" rtlCol="0">
            <a:spAutoFit/>
          </a:bodyPr>
          <a:lstStyle/>
          <a:p>
            <a:r>
              <a:rPr lang="en-US" dirty="0" smtClean="0">
                <a:solidFill>
                  <a:srgbClr val="FFC000"/>
                </a:solidFill>
              </a:rPr>
              <a:t>The TK Cross Trade ( Tenkan crossing Kijun ) is perhaps the most well known trading setups of the Ichimoku system. This strategy is much the same as the moving average crossover signal except that the moving averages are normally based off of the closing prices where as the Tenkan and Kijun are based off of the highest high and lowest low over a period of time. </a:t>
            </a:r>
          </a:p>
          <a:p>
            <a:r>
              <a:rPr lang="en-US" dirty="0" smtClean="0">
                <a:solidFill>
                  <a:srgbClr val="FFC000"/>
                </a:solidFill>
              </a:rPr>
              <a:t>This signal identifies that momentum is shifting in one direction and that a strong move is likely approaching. A buy signal is generated when the Tenkan crosses above the Kijun, while a sell signal is triggered by the Tenkan crossing below the Kijun.</a:t>
            </a:r>
          </a:p>
          <a:p>
            <a:r>
              <a:rPr lang="en-US" dirty="0" smtClean="0">
                <a:solidFill>
                  <a:srgbClr val="FFC000"/>
                </a:solidFill>
              </a:rPr>
              <a:t>As with all trend-following systems, the signals work well when the asset develops a strong trend, but is ineffective when the asset is in a range. This strategy can be used with any time frame but is better suited with the higher time frames such as the 4H and daily.</a:t>
            </a:r>
          </a:p>
          <a:p>
            <a:r>
              <a:rPr lang="en-US" dirty="0" smtClean="0">
                <a:solidFill>
                  <a:srgbClr val="FFC000"/>
                </a:solidFill>
              </a:rPr>
              <a:t>The best signals occur when both lines are moving in the direction as your trade.</a:t>
            </a:r>
          </a:p>
          <a:p>
            <a:r>
              <a:rPr lang="en-US" dirty="0" smtClean="0">
                <a:solidFill>
                  <a:srgbClr val="FFC000"/>
                </a:solidFill>
              </a:rPr>
              <a:t>Usually if Kijun has been flat for a while then you will see a lot of whipsaws  which means the market is ranging, but strong moves also may come off of a flat Kijun.</a:t>
            </a:r>
            <a:endParaRPr lang="en-US" dirty="0">
              <a:solidFill>
                <a:srgbClr val="FFC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4000" dirty="0" smtClean="0">
                <a:solidFill>
                  <a:srgbClr val="FFD700"/>
                </a:solidFill>
              </a:rPr>
              <a:t>CAD vs JPY Bullish TK Cross Trade</a:t>
            </a:r>
          </a:p>
        </p:txBody>
      </p:sp>
      <p:pic>
        <p:nvPicPr>
          <p:cNvPr id="6" name="Picture 5" descr="profit.jpg"/>
          <p:cNvPicPr>
            <a:picLocks noChangeAspect="1"/>
          </p:cNvPicPr>
          <p:nvPr/>
        </p:nvPicPr>
        <p:blipFill>
          <a:blip r:embed="rId2" cstate="print"/>
          <a:stretch>
            <a:fillRect/>
          </a:stretch>
        </p:blipFill>
        <p:spPr>
          <a:xfrm>
            <a:off x="0" y="838200"/>
            <a:ext cx="9076151" cy="6019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4000" dirty="0" smtClean="0">
                <a:solidFill>
                  <a:srgbClr val="FFD700"/>
                </a:solidFill>
              </a:rPr>
              <a:t>Bearish Kumo Breakout Trade</a:t>
            </a:r>
          </a:p>
        </p:txBody>
      </p:sp>
      <p:pic>
        <p:nvPicPr>
          <p:cNvPr id="6" name="Picture 5" descr="Kumo Breakout 1.png"/>
          <p:cNvPicPr>
            <a:picLocks noChangeAspect="1"/>
          </p:cNvPicPr>
          <p:nvPr/>
        </p:nvPicPr>
        <p:blipFill>
          <a:blip r:embed="rId2" cstate="print"/>
          <a:stretch>
            <a:fillRect/>
          </a:stretch>
        </p:blipFill>
        <p:spPr>
          <a:xfrm>
            <a:off x="0" y="709571"/>
            <a:ext cx="9144000" cy="614842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4000" dirty="0" smtClean="0">
                <a:solidFill>
                  <a:srgbClr val="FFD700"/>
                </a:solidFill>
              </a:rPr>
              <a:t>Lets follow this trade!</a:t>
            </a:r>
          </a:p>
        </p:txBody>
      </p:sp>
      <p:pic>
        <p:nvPicPr>
          <p:cNvPr id="6" name="Picture 5" descr="profit.jpg"/>
          <p:cNvPicPr>
            <a:picLocks noChangeAspect="1"/>
          </p:cNvPicPr>
          <p:nvPr/>
        </p:nvPicPr>
        <p:blipFill>
          <a:blip r:embed="rId2" cstate="print"/>
          <a:stretch>
            <a:fillRect/>
          </a:stretch>
        </p:blipFill>
        <p:spPr>
          <a:xfrm>
            <a:off x="0" y="838200"/>
            <a:ext cx="9144000" cy="60198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4000" dirty="0" smtClean="0">
                <a:solidFill>
                  <a:srgbClr val="FFD700"/>
                </a:solidFill>
              </a:rPr>
              <a:t>TK Cross Trade</a:t>
            </a:r>
          </a:p>
        </p:txBody>
      </p:sp>
      <p:pic>
        <p:nvPicPr>
          <p:cNvPr id="6" name="Picture 5" descr="profit.jpg"/>
          <p:cNvPicPr>
            <a:picLocks noChangeAspect="1"/>
          </p:cNvPicPr>
          <p:nvPr/>
        </p:nvPicPr>
        <p:blipFill>
          <a:blip r:embed="rId2" cstate="print"/>
          <a:stretch>
            <a:fillRect/>
          </a:stretch>
        </p:blipFill>
        <p:spPr>
          <a:xfrm>
            <a:off x="0" y="838200"/>
            <a:ext cx="9144000" cy="6019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4000" dirty="0" smtClean="0">
                <a:solidFill>
                  <a:srgbClr val="FFD700"/>
                </a:solidFill>
              </a:rPr>
              <a:t>TK Cross Trade</a:t>
            </a:r>
          </a:p>
        </p:txBody>
      </p:sp>
      <p:pic>
        <p:nvPicPr>
          <p:cNvPr id="6" name="Picture 5" descr="profit.jpg"/>
          <p:cNvPicPr>
            <a:picLocks noChangeAspect="1"/>
          </p:cNvPicPr>
          <p:nvPr/>
        </p:nvPicPr>
        <p:blipFill>
          <a:blip r:embed="rId2" cstate="print"/>
          <a:stretch>
            <a:fillRect/>
          </a:stretch>
        </p:blipFill>
        <p:spPr>
          <a:xfrm>
            <a:off x="0" y="838200"/>
            <a:ext cx="9144000" cy="6019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4000" dirty="0" smtClean="0">
                <a:solidFill>
                  <a:srgbClr val="FFD700"/>
                </a:solidFill>
              </a:rPr>
              <a:t>TK Cross Trade</a:t>
            </a:r>
          </a:p>
        </p:txBody>
      </p:sp>
      <p:pic>
        <p:nvPicPr>
          <p:cNvPr id="6" name="Picture 5" descr="profit.jpg"/>
          <p:cNvPicPr>
            <a:picLocks noChangeAspect="1"/>
          </p:cNvPicPr>
          <p:nvPr/>
        </p:nvPicPr>
        <p:blipFill>
          <a:blip r:embed="rId2" cstate="print"/>
          <a:stretch>
            <a:fillRect/>
          </a:stretch>
        </p:blipFill>
        <p:spPr>
          <a:xfrm>
            <a:off x="0" y="838200"/>
            <a:ext cx="9144000" cy="60198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4000" dirty="0" smtClean="0">
                <a:solidFill>
                  <a:srgbClr val="FFD700"/>
                </a:solidFill>
              </a:rPr>
              <a:t>TK Cross Trade</a:t>
            </a:r>
          </a:p>
        </p:txBody>
      </p:sp>
      <p:pic>
        <p:nvPicPr>
          <p:cNvPr id="6" name="Picture 5" descr="profit.jpg"/>
          <p:cNvPicPr>
            <a:picLocks noChangeAspect="1"/>
          </p:cNvPicPr>
          <p:nvPr/>
        </p:nvPicPr>
        <p:blipFill>
          <a:blip r:embed="rId2" cstate="print"/>
          <a:stretch>
            <a:fillRect/>
          </a:stretch>
        </p:blipFill>
        <p:spPr>
          <a:xfrm>
            <a:off x="0" y="838200"/>
            <a:ext cx="9144000" cy="60198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4000" dirty="0" smtClean="0">
                <a:solidFill>
                  <a:srgbClr val="FFD700"/>
                </a:solidFill>
              </a:rPr>
              <a:t>TK Cross Trade</a:t>
            </a:r>
          </a:p>
        </p:txBody>
      </p:sp>
      <p:pic>
        <p:nvPicPr>
          <p:cNvPr id="6" name="Picture 5" descr="profit.jpg"/>
          <p:cNvPicPr>
            <a:picLocks noChangeAspect="1"/>
          </p:cNvPicPr>
          <p:nvPr/>
        </p:nvPicPr>
        <p:blipFill>
          <a:blip r:embed="rId2" cstate="print"/>
          <a:stretch>
            <a:fillRect/>
          </a:stretch>
        </p:blipFill>
        <p:spPr>
          <a:xfrm>
            <a:off x="0" y="838200"/>
            <a:ext cx="9144000" cy="60198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4000" dirty="0" smtClean="0">
                <a:solidFill>
                  <a:srgbClr val="FFD700"/>
                </a:solidFill>
              </a:rPr>
              <a:t>TK Cross Trade</a:t>
            </a:r>
          </a:p>
        </p:txBody>
      </p:sp>
      <p:pic>
        <p:nvPicPr>
          <p:cNvPr id="6" name="Picture 5" descr="profit.jpg"/>
          <p:cNvPicPr>
            <a:picLocks noChangeAspect="1"/>
          </p:cNvPicPr>
          <p:nvPr/>
        </p:nvPicPr>
        <p:blipFill>
          <a:blip r:embed="rId2" cstate="print"/>
          <a:stretch>
            <a:fillRect/>
          </a:stretch>
        </p:blipFill>
        <p:spPr>
          <a:xfrm>
            <a:off x="0" y="838200"/>
            <a:ext cx="9144000" cy="60198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4000" dirty="0" smtClean="0">
                <a:solidFill>
                  <a:srgbClr val="FFD700"/>
                </a:solidFill>
              </a:rPr>
              <a:t>TK Cross Trade</a:t>
            </a:r>
          </a:p>
        </p:txBody>
      </p:sp>
      <p:pic>
        <p:nvPicPr>
          <p:cNvPr id="6" name="Picture 5" descr="profit.jpg"/>
          <p:cNvPicPr>
            <a:picLocks noChangeAspect="1"/>
          </p:cNvPicPr>
          <p:nvPr/>
        </p:nvPicPr>
        <p:blipFill>
          <a:blip r:embed="rId2" cstate="print"/>
          <a:stretch>
            <a:fillRect/>
          </a:stretch>
        </p:blipFill>
        <p:spPr>
          <a:xfrm>
            <a:off x="0" y="762000"/>
            <a:ext cx="9144000" cy="6096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4000" dirty="0" smtClean="0">
                <a:solidFill>
                  <a:srgbClr val="FFD700"/>
                </a:solidFill>
              </a:rPr>
              <a:t>Bullish Kumo Breakout Trade</a:t>
            </a:r>
          </a:p>
        </p:txBody>
      </p:sp>
      <p:pic>
        <p:nvPicPr>
          <p:cNvPr id="6" name="Picture 5" descr="Kum Breakout 2.png"/>
          <p:cNvPicPr>
            <a:picLocks noChangeAspect="1"/>
          </p:cNvPicPr>
          <p:nvPr/>
        </p:nvPicPr>
        <p:blipFill>
          <a:blip r:embed="rId2" cstate="print"/>
          <a:stretch>
            <a:fillRect/>
          </a:stretch>
        </p:blipFill>
        <p:spPr>
          <a:xfrm>
            <a:off x="0" y="709571"/>
            <a:ext cx="9144000" cy="614842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4000" dirty="0" smtClean="0">
                <a:solidFill>
                  <a:srgbClr val="FFD700"/>
                </a:solidFill>
              </a:rPr>
              <a:t>Bearish Kumo Breakout Trade</a:t>
            </a:r>
          </a:p>
        </p:txBody>
      </p:sp>
      <p:pic>
        <p:nvPicPr>
          <p:cNvPr id="6" name="Picture 5" descr="Kum Breakout 3.png"/>
          <p:cNvPicPr>
            <a:picLocks noChangeAspect="1"/>
          </p:cNvPicPr>
          <p:nvPr/>
        </p:nvPicPr>
        <p:blipFill>
          <a:blip r:embed="rId2" cstate="print"/>
          <a:stretch>
            <a:fillRect/>
          </a:stretch>
        </p:blipFill>
        <p:spPr>
          <a:xfrm>
            <a:off x="0" y="709571"/>
            <a:ext cx="9144000" cy="614842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4000" dirty="0" smtClean="0">
                <a:solidFill>
                  <a:srgbClr val="FFD700"/>
                </a:solidFill>
              </a:rPr>
              <a:t>Bearish Kumo Breakout Trade</a:t>
            </a:r>
          </a:p>
        </p:txBody>
      </p:sp>
      <p:pic>
        <p:nvPicPr>
          <p:cNvPr id="6" name="Picture 5" descr="Kum Breakout 4.png"/>
          <p:cNvPicPr>
            <a:picLocks noChangeAspect="1"/>
          </p:cNvPicPr>
          <p:nvPr/>
        </p:nvPicPr>
        <p:blipFill>
          <a:blip r:embed="rId2" cstate="print"/>
          <a:stretch>
            <a:fillRect/>
          </a:stretch>
        </p:blipFill>
        <p:spPr>
          <a:xfrm>
            <a:off x="0" y="709571"/>
            <a:ext cx="9144000" cy="614842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4000" dirty="0" smtClean="0">
                <a:solidFill>
                  <a:srgbClr val="FFD700"/>
                </a:solidFill>
              </a:rPr>
              <a:t>Bullish Kumo Breakout Trade</a:t>
            </a:r>
          </a:p>
        </p:txBody>
      </p:sp>
      <p:pic>
        <p:nvPicPr>
          <p:cNvPr id="7" name="Picture 6" descr="Kum Breakout 7.png"/>
          <p:cNvPicPr>
            <a:picLocks noChangeAspect="1"/>
          </p:cNvPicPr>
          <p:nvPr/>
        </p:nvPicPr>
        <p:blipFill>
          <a:blip r:embed="rId2" cstate="print"/>
          <a:stretch>
            <a:fillRect/>
          </a:stretch>
        </p:blipFill>
        <p:spPr>
          <a:xfrm>
            <a:off x="0" y="747520"/>
            <a:ext cx="9144000" cy="611048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4000" dirty="0" smtClean="0">
                <a:solidFill>
                  <a:srgbClr val="FFD700"/>
                </a:solidFill>
              </a:rPr>
              <a:t>Bearish Kumo Breakout Trade</a:t>
            </a:r>
          </a:p>
        </p:txBody>
      </p:sp>
      <p:pic>
        <p:nvPicPr>
          <p:cNvPr id="6" name="Picture 5" descr="Kum Breakout 6.png"/>
          <p:cNvPicPr>
            <a:picLocks noChangeAspect="1"/>
          </p:cNvPicPr>
          <p:nvPr/>
        </p:nvPicPr>
        <p:blipFill>
          <a:blip r:embed="rId2" cstate="print"/>
          <a:stretch>
            <a:fillRect/>
          </a:stretch>
        </p:blipFill>
        <p:spPr>
          <a:xfrm>
            <a:off x="0" y="728545"/>
            <a:ext cx="9144000" cy="61104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4000" dirty="0" smtClean="0">
                <a:solidFill>
                  <a:srgbClr val="FFD700"/>
                </a:solidFill>
              </a:rPr>
              <a:t>Kumo Breakout Trade</a:t>
            </a:r>
          </a:p>
        </p:txBody>
      </p:sp>
      <p:sp>
        <p:nvSpPr>
          <p:cNvPr id="5" name="TextBox 4"/>
          <p:cNvSpPr txBox="1"/>
          <p:nvPr/>
        </p:nvSpPr>
        <p:spPr>
          <a:xfrm>
            <a:off x="0" y="990600"/>
            <a:ext cx="9144000" cy="461665"/>
          </a:xfrm>
          <a:prstGeom prst="rect">
            <a:avLst/>
          </a:prstGeom>
          <a:noFill/>
        </p:spPr>
        <p:txBody>
          <a:bodyPr wrap="square" rtlCol="0">
            <a:spAutoFit/>
          </a:bodyPr>
          <a:lstStyle/>
          <a:p>
            <a:pPr algn="ctr"/>
            <a:r>
              <a:rPr lang="en-US" sz="2400" b="1" dirty="0" smtClean="0">
                <a:solidFill>
                  <a:srgbClr val="FFD700"/>
                </a:solidFill>
              </a:rPr>
              <a:t>Bull Rules</a:t>
            </a:r>
            <a:endParaRPr lang="en-US" sz="2400" b="1" dirty="0">
              <a:solidFill>
                <a:srgbClr val="FFD700"/>
              </a:solidFill>
            </a:endParaRPr>
          </a:p>
        </p:txBody>
      </p:sp>
      <p:sp>
        <p:nvSpPr>
          <p:cNvPr id="8" name="TextBox 7"/>
          <p:cNvSpPr txBox="1"/>
          <p:nvPr/>
        </p:nvSpPr>
        <p:spPr>
          <a:xfrm>
            <a:off x="0" y="1371600"/>
            <a:ext cx="9144000" cy="6647974"/>
          </a:xfrm>
          <a:prstGeom prst="rect">
            <a:avLst/>
          </a:prstGeom>
          <a:noFill/>
        </p:spPr>
        <p:txBody>
          <a:bodyPr wrap="square" rtlCol="0">
            <a:spAutoFit/>
          </a:bodyPr>
          <a:lstStyle/>
          <a:p>
            <a:pPr marL="342900" indent="-342900">
              <a:buFont typeface="+mj-lt"/>
              <a:buAutoNum type="arabicParenR"/>
            </a:pPr>
            <a:r>
              <a:rPr lang="en-US" sz="2000" dirty="0" smtClean="0">
                <a:solidFill>
                  <a:srgbClr val="FFD700"/>
                </a:solidFill>
              </a:rPr>
              <a:t>Price needs to break and close above the Kumo Cloud (</a:t>
            </a:r>
            <a:r>
              <a:rPr lang="en-US" sz="2000" b="1" dirty="0" smtClean="0">
                <a:solidFill>
                  <a:srgbClr val="FFD700"/>
                </a:solidFill>
              </a:rPr>
              <a:t>Must be first candle out</a:t>
            </a:r>
            <a:r>
              <a:rPr lang="en-US" sz="2000" dirty="0" smtClean="0">
                <a:solidFill>
                  <a:srgbClr val="FFD700"/>
                </a:solidFill>
              </a:rPr>
              <a:t>)</a:t>
            </a:r>
          </a:p>
          <a:p>
            <a:pPr marL="342900" indent="-342900">
              <a:buFont typeface="+mj-lt"/>
              <a:buAutoNum type="arabicParenR"/>
            </a:pPr>
            <a:r>
              <a:rPr lang="en-US" sz="2000" dirty="0" smtClean="0">
                <a:solidFill>
                  <a:srgbClr val="FFD700"/>
                </a:solidFill>
              </a:rPr>
              <a:t>Price needs to close above the Kijun Sen</a:t>
            </a:r>
          </a:p>
          <a:p>
            <a:pPr marL="342900" indent="-342900">
              <a:buFont typeface="+mj-lt"/>
              <a:buAutoNum type="arabicParenR"/>
            </a:pPr>
            <a:r>
              <a:rPr lang="en-US" sz="2000" dirty="0" smtClean="0">
                <a:solidFill>
                  <a:srgbClr val="FFD700"/>
                </a:solidFill>
              </a:rPr>
              <a:t>Need a Bright Future / Bullish Kumo Twist</a:t>
            </a:r>
          </a:p>
          <a:p>
            <a:pPr marL="342900" indent="-342900">
              <a:buFont typeface="+mj-lt"/>
              <a:buAutoNum type="arabicParenR"/>
            </a:pPr>
            <a:r>
              <a:rPr lang="en-US" sz="2000" dirty="0" smtClean="0">
                <a:solidFill>
                  <a:srgbClr val="FFD700"/>
                </a:solidFill>
              </a:rPr>
              <a:t>Chikou Span needs to be above price</a:t>
            </a:r>
          </a:p>
          <a:p>
            <a:pPr marL="342900" indent="-342900">
              <a:buFont typeface="+mj-lt"/>
              <a:buAutoNum type="arabicParenR"/>
            </a:pPr>
            <a:r>
              <a:rPr lang="en-US" sz="2000" dirty="0" smtClean="0">
                <a:solidFill>
                  <a:srgbClr val="FFD700"/>
                </a:solidFill>
              </a:rPr>
              <a:t>Stop loss at either, break out candle open, Kumo Top or Bottom, Kijun or fractal level.</a:t>
            </a:r>
          </a:p>
          <a:p>
            <a:pPr marL="342900" indent="-342900">
              <a:buFont typeface="+mj-lt"/>
              <a:buAutoNum type="arabicParenR"/>
            </a:pPr>
            <a:r>
              <a:rPr lang="en-US" sz="2000" dirty="0" smtClean="0">
                <a:solidFill>
                  <a:srgbClr val="FFD700"/>
                </a:solidFill>
              </a:rPr>
              <a:t>Exit at price close </a:t>
            </a:r>
            <a:r>
              <a:rPr lang="en-US" sz="2000" dirty="0" smtClean="0">
                <a:solidFill>
                  <a:srgbClr val="FFD700"/>
                </a:solidFill>
              </a:rPr>
              <a:t>above </a:t>
            </a:r>
            <a:r>
              <a:rPr lang="en-US" sz="2000" dirty="0" smtClean="0">
                <a:solidFill>
                  <a:srgbClr val="FFD700"/>
                </a:solidFill>
              </a:rPr>
              <a:t>Kijun or price close </a:t>
            </a:r>
            <a:r>
              <a:rPr lang="en-US" sz="2000" dirty="0" smtClean="0">
                <a:solidFill>
                  <a:srgbClr val="FFD700"/>
                </a:solidFill>
              </a:rPr>
              <a:t>above </a:t>
            </a:r>
            <a:r>
              <a:rPr lang="en-US" sz="2000" dirty="0" smtClean="0">
                <a:solidFill>
                  <a:srgbClr val="FFD700"/>
                </a:solidFill>
              </a:rPr>
              <a:t>fractal.</a:t>
            </a:r>
          </a:p>
          <a:p>
            <a:pPr marL="342900" indent="-342900"/>
            <a:endParaRPr lang="en-US" dirty="0" smtClean="0">
              <a:solidFill>
                <a:srgbClr val="FFD700"/>
              </a:solidFill>
            </a:endParaRPr>
          </a:p>
          <a:p>
            <a:pPr marL="342900" indent="-342900"/>
            <a:r>
              <a:rPr lang="en-US" dirty="0" smtClean="0">
                <a:solidFill>
                  <a:srgbClr val="FFD700"/>
                </a:solidFill>
              </a:rPr>
              <a:t>					    </a:t>
            </a:r>
            <a:r>
              <a:rPr lang="en-US" sz="2400" b="1" dirty="0" smtClean="0">
                <a:solidFill>
                  <a:srgbClr val="FFD700"/>
                </a:solidFill>
              </a:rPr>
              <a:t>Bear Rules</a:t>
            </a:r>
          </a:p>
          <a:p>
            <a:pPr marL="342900" indent="-342900"/>
            <a:endParaRPr lang="en-US" sz="2400" b="1" dirty="0" smtClean="0">
              <a:solidFill>
                <a:srgbClr val="FFD700"/>
              </a:solidFill>
            </a:endParaRPr>
          </a:p>
          <a:p>
            <a:pPr marL="342900" indent="-342900">
              <a:buFont typeface="+mj-lt"/>
              <a:buAutoNum type="arabicParenR"/>
            </a:pPr>
            <a:r>
              <a:rPr lang="en-US" sz="2000" dirty="0" smtClean="0">
                <a:solidFill>
                  <a:srgbClr val="FFD700"/>
                </a:solidFill>
              </a:rPr>
              <a:t>Price needs to break and close below the Kumo Cloud (</a:t>
            </a:r>
            <a:r>
              <a:rPr lang="en-US" sz="2000" b="1" dirty="0" smtClean="0">
                <a:solidFill>
                  <a:srgbClr val="FFD700"/>
                </a:solidFill>
              </a:rPr>
              <a:t>Must be first candle out</a:t>
            </a:r>
            <a:r>
              <a:rPr lang="en-US" sz="2000" dirty="0" smtClean="0">
                <a:solidFill>
                  <a:srgbClr val="FFD700"/>
                </a:solidFill>
              </a:rPr>
              <a:t>)</a:t>
            </a:r>
          </a:p>
          <a:p>
            <a:pPr marL="342900" indent="-342900">
              <a:buFont typeface="+mj-lt"/>
              <a:buAutoNum type="arabicParenR"/>
            </a:pPr>
            <a:r>
              <a:rPr lang="en-US" sz="2000" dirty="0" smtClean="0">
                <a:solidFill>
                  <a:srgbClr val="FFD700"/>
                </a:solidFill>
              </a:rPr>
              <a:t>Price needs to close below the Kijun Sen</a:t>
            </a:r>
          </a:p>
          <a:p>
            <a:pPr marL="342900" indent="-342900">
              <a:buFont typeface="+mj-lt"/>
              <a:buAutoNum type="arabicParenR"/>
            </a:pPr>
            <a:r>
              <a:rPr lang="en-US" sz="2000" dirty="0" smtClean="0">
                <a:solidFill>
                  <a:srgbClr val="FFD700"/>
                </a:solidFill>
              </a:rPr>
              <a:t>Need a Dark Future / Bearish Kumo Twist</a:t>
            </a:r>
          </a:p>
          <a:p>
            <a:pPr marL="342900" indent="-342900">
              <a:buFont typeface="+mj-lt"/>
              <a:buAutoNum type="arabicParenR"/>
            </a:pPr>
            <a:r>
              <a:rPr lang="en-US" sz="2000" dirty="0" smtClean="0">
                <a:solidFill>
                  <a:srgbClr val="FFD700"/>
                </a:solidFill>
              </a:rPr>
              <a:t>Chikou Span needs to be below price</a:t>
            </a:r>
          </a:p>
          <a:p>
            <a:pPr marL="342900" indent="-342900">
              <a:buFont typeface="+mj-lt"/>
              <a:buAutoNum type="arabicParenR"/>
            </a:pPr>
            <a:r>
              <a:rPr lang="en-US" sz="2000" dirty="0" smtClean="0">
                <a:solidFill>
                  <a:srgbClr val="FFD700"/>
                </a:solidFill>
              </a:rPr>
              <a:t>Stop loss at either, break out candle open, Kumo Top or Bottom, Kijun or fractal level.</a:t>
            </a:r>
          </a:p>
          <a:p>
            <a:pPr marL="342900" indent="-342900">
              <a:buFont typeface="+mj-lt"/>
              <a:buAutoNum type="arabicParenR"/>
            </a:pPr>
            <a:r>
              <a:rPr lang="en-US" sz="2000" dirty="0" smtClean="0">
                <a:solidFill>
                  <a:srgbClr val="FFD700"/>
                </a:solidFill>
              </a:rPr>
              <a:t>Exit at price close above Kijun or price close below fractal.</a:t>
            </a:r>
          </a:p>
          <a:p>
            <a:pPr marL="342900" indent="-342900">
              <a:buFont typeface="+mj-lt"/>
              <a:buAutoNum type="arabicParenR"/>
            </a:pPr>
            <a:endParaRPr lang="en-US" sz="2000" dirty="0" smtClean="0">
              <a:solidFill>
                <a:srgbClr val="FFD700"/>
              </a:solidFill>
            </a:endParaRPr>
          </a:p>
          <a:p>
            <a:pPr marL="342900" indent="-342900"/>
            <a:endParaRPr lang="en-US" sz="2400" b="1" dirty="0" smtClean="0"/>
          </a:p>
          <a:p>
            <a:pPr marL="342900" indent="-342900"/>
            <a:endParaRPr lang="en-US" dirty="0" smtClean="0"/>
          </a:p>
          <a:p>
            <a:pPr marL="342900" indent="-342900"/>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umo Breakout 2.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1413</TotalTime>
  <Words>484</Words>
  <Application>Microsoft Office PowerPoint</Application>
  <PresentationFormat>On-screen Show (4:3)</PresentationFormat>
  <Paragraphs>69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Kumo Breakout Trade</vt:lpstr>
      <vt:lpstr>Bearish Kumo Breakout Trade</vt:lpstr>
      <vt:lpstr>Bullish Kumo Breakout Trade</vt:lpstr>
      <vt:lpstr>Bearish Kumo Breakout Trade</vt:lpstr>
      <vt:lpstr>Bearish Kumo Breakout Trade</vt:lpstr>
      <vt:lpstr>Bullish Kumo Breakout Trade</vt:lpstr>
      <vt:lpstr>Bearish Kumo Breakout Trade</vt:lpstr>
      <vt:lpstr>Kumo Breakout Trade</vt:lpstr>
      <vt:lpstr>Slide 9</vt:lpstr>
      <vt:lpstr>Slide 10</vt:lpstr>
      <vt:lpstr>Slide 11</vt:lpstr>
      <vt:lpstr>Kumo Breakout Stop Loss Levels</vt:lpstr>
      <vt:lpstr>Slide 13</vt:lpstr>
      <vt:lpstr>Slide 14</vt:lpstr>
      <vt:lpstr>Slide 15</vt:lpstr>
      <vt:lpstr>TK Cross Trade</vt:lpstr>
      <vt:lpstr>TK Cross Trade</vt:lpstr>
      <vt:lpstr>TK Cross Trade</vt:lpstr>
      <vt:lpstr>CAD vs JPY Bullish TK Cross Trade</vt:lpstr>
      <vt:lpstr>Lets follow this trade!</vt:lpstr>
      <vt:lpstr>TK Cross Trade</vt:lpstr>
      <vt:lpstr>TK Cross Trade</vt:lpstr>
      <vt:lpstr>TK Cross Trade</vt:lpstr>
      <vt:lpstr>TK Cross Trade</vt:lpstr>
      <vt:lpstr>TK Cross Trade</vt:lpstr>
      <vt:lpstr>TK Cross Trade</vt:lpstr>
      <vt:lpstr>TK Cross Trade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Kumo Breakout Trade</dc:title>
  <dc:creator>BiG Cs money maker</dc:creator>
  <cp:lastModifiedBy>Brila</cp:lastModifiedBy>
  <cp:revision>35</cp:revision>
  <dcterms:created xsi:type="dcterms:W3CDTF">2014-08-29T15:58:59Z</dcterms:created>
  <dcterms:modified xsi:type="dcterms:W3CDTF">2017-04-01T07:14:56Z</dcterms:modified>
</cp:coreProperties>
</file>