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18" r:id="rId3"/>
    <p:sldId id="548" r:id="rId4"/>
    <p:sldId id="321" r:id="rId5"/>
    <p:sldId id="579" r:id="rId6"/>
    <p:sldId id="569" r:id="rId7"/>
    <p:sldId id="583" r:id="rId8"/>
    <p:sldId id="580" r:id="rId9"/>
    <p:sldId id="572" r:id="rId10"/>
    <p:sldId id="576" r:id="rId11"/>
    <p:sldId id="561" r:id="rId12"/>
    <p:sldId id="551" r:id="rId13"/>
    <p:sldId id="574" r:id="rId14"/>
    <p:sldId id="581" r:id="rId15"/>
    <p:sldId id="570" r:id="rId16"/>
    <p:sldId id="577" r:id="rId17"/>
    <p:sldId id="575" r:id="rId18"/>
    <p:sldId id="578" r:id="rId19"/>
    <p:sldId id="562" r:id="rId20"/>
    <p:sldId id="559" r:id="rId21"/>
    <p:sldId id="568" r:id="rId22"/>
    <p:sldId id="584" r:id="rId23"/>
    <p:sldId id="554" r:id="rId24"/>
    <p:sldId id="555" r:id="rId25"/>
    <p:sldId id="563" r:id="rId26"/>
    <p:sldId id="564" r:id="rId27"/>
    <p:sldId id="565" r:id="rId28"/>
    <p:sldId id="567" r:id="rId29"/>
    <p:sldId id="582" r:id="rId30"/>
    <p:sldId id="556" r:id="rId31"/>
    <p:sldId id="45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4E6"/>
    <a:srgbClr val="0000FF"/>
    <a:srgbClr val="A80000"/>
    <a:srgbClr val="000000"/>
    <a:srgbClr val="5C53CD"/>
    <a:srgbClr val="6156F0"/>
    <a:srgbClr val="2A3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69" autoAdjust="0"/>
  </p:normalViewPr>
  <p:slideViewPr>
    <p:cSldViewPr>
      <p:cViewPr>
        <p:scale>
          <a:sx n="90" d="100"/>
          <a:sy n="90" d="100"/>
        </p:scale>
        <p:origin x="-336" y="-72"/>
      </p:cViewPr>
      <p:guideLst>
        <p:guide orient="horz" pos="2160"/>
        <p:guide pos="2880"/>
      </p:guideLst>
    </p:cSldViewPr>
  </p:slideViewPr>
  <p:outlineViewPr>
    <p:cViewPr>
      <p:scale>
        <a:sx n="33" d="100"/>
        <a:sy n="33" d="100"/>
      </p:scale>
      <p:origin x="48" y="102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2005-2013 Sniper Scalping Inc.  All Rights Reserved</a:t>
            </a:r>
          </a:p>
        </p:txBody>
      </p:sp>
    </p:spTree>
    <p:extLst>
      <p:ext uri="{BB962C8B-B14F-4D97-AF65-F5344CB8AC3E}">
        <p14:creationId xmlns:p14="http://schemas.microsoft.com/office/powerpoint/2010/main" val="359927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2005-2013 Sniper Scalping Inc.  All Rights Reserved</a:t>
            </a:r>
          </a:p>
        </p:txBody>
      </p:sp>
    </p:spTree>
    <p:extLst>
      <p:ext uri="{BB962C8B-B14F-4D97-AF65-F5344CB8AC3E}">
        <p14:creationId xmlns:p14="http://schemas.microsoft.com/office/powerpoint/2010/main" val="397297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2005-2013 Sniper Scalping Inc.  All Rights Reserved</a:t>
            </a:r>
          </a:p>
        </p:txBody>
      </p:sp>
    </p:spTree>
    <p:extLst>
      <p:ext uri="{BB962C8B-B14F-4D97-AF65-F5344CB8AC3E}">
        <p14:creationId xmlns:p14="http://schemas.microsoft.com/office/powerpoint/2010/main" val="231431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2005-2013 Sniper Scalping Inc.  All Rights Reserved</a:t>
            </a:r>
          </a:p>
        </p:txBody>
      </p:sp>
    </p:spTree>
    <p:extLst>
      <p:ext uri="{BB962C8B-B14F-4D97-AF65-F5344CB8AC3E}">
        <p14:creationId xmlns:p14="http://schemas.microsoft.com/office/powerpoint/2010/main" val="277135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2005-2013 Sniper Scalping Inc.  All Rights Reserved</a:t>
            </a:r>
          </a:p>
        </p:txBody>
      </p:sp>
    </p:spTree>
    <p:extLst>
      <p:ext uri="{BB962C8B-B14F-4D97-AF65-F5344CB8AC3E}">
        <p14:creationId xmlns:p14="http://schemas.microsoft.com/office/powerpoint/2010/main" val="214837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a:t>2005-2013 Sniper Scalping Inc.  All Rights Reserved</a:t>
            </a:r>
          </a:p>
        </p:txBody>
      </p:sp>
    </p:spTree>
    <p:extLst>
      <p:ext uri="{BB962C8B-B14F-4D97-AF65-F5344CB8AC3E}">
        <p14:creationId xmlns:p14="http://schemas.microsoft.com/office/powerpoint/2010/main" val="45732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a:t>2005-2013 Sniper Scalping Inc.  All Rights Reserved</a:t>
            </a:r>
          </a:p>
        </p:txBody>
      </p:sp>
    </p:spTree>
    <p:extLst>
      <p:ext uri="{BB962C8B-B14F-4D97-AF65-F5344CB8AC3E}">
        <p14:creationId xmlns:p14="http://schemas.microsoft.com/office/powerpoint/2010/main" val="19865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a:t>2005-2013 Sniper Scalping Inc.  All Rights Reserved</a:t>
            </a:r>
          </a:p>
        </p:txBody>
      </p:sp>
    </p:spTree>
    <p:extLst>
      <p:ext uri="{BB962C8B-B14F-4D97-AF65-F5344CB8AC3E}">
        <p14:creationId xmlns:p14="http://schemas.microsoft.com/office/powerpoint/2010/main" val="4066531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2005-2013 Sniper Scalping Inc.  All Rights Reserved</a:t>
            </a:r>
          </a:p>
        </p:txBody>
      </p:sp>
    </p:spTree>
    <p:extLst>
      <p:ext uri="{BB962C8B-B14F-4D97-AF65-F5344CB8AC3E}">
        <p14:creationId xmlns:p14="http://schemas.microsoft.com/office/powerpoint/2010/main" val="338538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2005-2013 Sniper Scalping Inc.  All Rights Reserved</a:t>
            </a:r>
          </a:p>
        </p:txBody>
      </p:sp>
    </p:spTree>
    <p:extLst>
      <p:ext uri="{BB962C8B-B14F-4D97-AF65-F5344CB8AC3E}">
        <p14:creationId xmlns:p14="http://schemas.microsoft.com/office/powerpoint/2010/main" val="168864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2005-2013 Sniper Scalping Inc.  All Rights Reserved</a:t>
            </a:r>
          </a:p>
        </p:txBody>
      </p:sp>
    </p:spTree>
    <p:extLst>
      <p:ext uri="{BB962C8B-B14F-4D97-AF65-F5344CB8AC3E}">
        <p14:creationId xmlns:p14="http://schemas.microsoft.com/office/powerpoint/2010/main" val="309534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57200" y="381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ftr" sz="quarter" idx="3"/>
          </p:nvPr>
        </p:nvSpPr>
        <p:spPr bwMode="auto">
          <a:xfrm>
            <a:off x="2971800" y="6248400"/>
            <a:ext cx="35052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800">
                <a:sym typeface="Symbol" pitchFamily="18" charset="2"/>
              </a:defRPr>
            </a:lvl1pPr>
          </a:lstStyle>
          <a:p>
            <a:pPr>
              <a:defRPr/>
            </a:pPr>
            <a:r>
              <a:rPr lang="en-US"/>
              <a:t>2005-2013 Sniper Scalping Inc.  All Rights Reserved</a:t>
            </a:r>
          </a:p>
        </p:txBody>
      </p:sp>
      <p:pic>
        <p:nvPicPr>
          <p:cNvPr id="1029" name="Picture 10" descr="SniperScalping_com_Logo_RGB"/>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248400" y="6019800"/>
            <a:ext cx="27416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228600" y="198438"/>
            <a:ext cx="8642350" cy="868362"/>
          </a:xfrm>
        </p:spPr>
        <p:txBody>
          <a:bodyPr/>
          <a:lstStyle/>
          <a:p>
            <a:r>
              <a:rPr lang="en-US" sz="3600" b="1" smtClean="0">
                <a:solidFill>
                  <a:schemeClr val="bg1"/>
                </a:solidFill>
              </a:rPr>
              <a:t>Manipulation</a:t>
            </a:r>
          </a:p>
        </p:txBody>
      </p:sp>
      <p:pic>
        <p:nvPicPr>
          <p:cNvPr id="205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8" y="-3175"/>
            <a:ext cx="86709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Subtitle 2"/>
          <p:cNvSpPr txBox="1">
            <a:spLocks/>
          </p:cNvSpPr>
          <p:nvPr/>
        </p:nvSpPr>
        <p:spPr bwMode="auto">
          <a:xfrm>
            <a:off x="330200" y="57912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en-US" sz="3200" b="1" dirty="0" smtClean="0">
                <a:solidFill>
                  <a:srgbClr val="6156F0"/>
                </a:solidFill>
              </a:rPr>
              <a:t>Imbalance and Cycles</a:t>
            </a:r>
          </a:p>
        </p:txBody>
      </p:sp>
      <p:sp>
        <p:nvSpPr>
          <p:cNvPr id="2054" name="Title 1"/>
          <p:cNvSpPr txBox="1">
            <a:spLocks/>
          </p:cNvSpPr>
          <p:nvPr/>
        </p:nvSpPr>
        <p:spPr bwMode="auto">
          <a:xfrm>
            <a:off x="5334000" y="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3600" b="1" dirty="0" smtClean="0">
                <a:ln w="12700">
                  <a:solidFill>
                    <a:schemeClr val="tx1"/>
                  </a:solidFill>
                  <a:prstDash val="solid"/>
                </a:ln>
                <a:solidFill>
                  <a:srgbClr val="5C53CD"/>
                </a:solidFill>
                <a:effectLst>
                  <a:glow rad="101600">
                    <a:schemeClr val="accent2">
                      <a:satMod val="175000"/>
                      <a:alpha val="40000"/>
                    </a:schemeClr>
                  </a:glow>
                  <a:outerShdw blurRad="41275" dist="20320" dir="1800000" algn="tl" rotWithShape="0">
                    <a:srgbClr val="000000">
                      <a:alpha val="40000"/>
                    </a:srgbClr>
                  </a:outerShdw>
                </a:effectLst>
              </a:rPr>
              <a:t>240K Perspectives</a:t>
            </a:r>
          </a:p>
        </p:txBody>
      </p:sp>
      <p:sp>
        <p:nvSpPr>
          <p:cNvPr id="3" name="TextBox 2"/>
          <p:cNvSpPr txBox="1"/>
          <p:nvPr/>
        </p:nvSpPr>
        <p:spPr>
          <a:xfrm>
            <a:off x="1219200" y="6367790"/>
            <a:ext cx="3276600" cy="261610"/>
          </a:xfrm>
          <a:prstGeom prst="rect">
            <a:avLst/>
          </a:prstGeom>
          <a:noFill/>
        </p:spPr>
        <p:txBody>
          <a:bodyPr wrap="square" rtlCol="0">
            <a:spAutoFit/>
          </a:bodyPr>
          <a:lstStyle/>
          <a:p>
            <a:pPr algn="ctr"/>
            <a:r>
              <a:rPr lang="en-US" sz="1100" dirty="0" smtClean="0"/>
              <a:t>Produced by George Ambrose</a:t>
            </a:r>
            <a:endParaRPr 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76200"/>
            <a:ext cx="8229600" cy="868363"/>
          </a:xfrm>
        </p:spPr>
        <p:txBody>
          <a:bodyPr/>
          <a:lstStyle/>
          <a:p>
            <a:r>
              <a:rPr lang="en-US" sz="2800" dirty="0"/>
              <a:t>The Market Maker Model of Every Market</a:t>
            </a:r>
            <a:endParaRPr lang="en-US" sz="2800" dirty="0" smtClean="0"/>
          </a:p>
        </p:txBody>
      </p:sp>
      <p:pic>
        <p:nvPicPr>
          <p:cNvPr id="5" name="Picture 4" descr="TF 09-14 (4 Range)  8/26/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83109"/>
          </a:xfrm>
          <a:prstGeom prst="rect">
            <a:avLst/>
          </a:prstGeom>
        </p:spPr>
      </p:pic>
      <p:sp>
        <p:nvSpPr>
          <p:cNvPr id="2" name="TextBox 1"/>
          <p:cNvSpPr txBox="1"/>
          <p:nvPr/>
        </p:nvSpPr>
        <p:spPr>
          <a:xfrm>
            <a:off x="0" y="3821668"/>
            <a:ext cx="1371600" cy="307777"/>
          </a:xfrm>
          <a:prstGeom prst="rect">
            <a:avLst/>
          </a:prstGeom>
          <a:noFill/>
        </p:spPr>
        <p:txBody>
          <a:bodyPr wrap="square" rtlCol="0">
            <a:spAutoFit/>
          </a:bodyPr>
          <a:lstStyle/>
          <a:p>
            <a:r>
              <a:rPr lang="en-US" sz="1400" b="1" dirty="0" smtClean="0"/>
              <a:t>accumulation</a:t>
            </a:r>
            <a:endParaRPr lang="en-US" sz="1400" b="1" dirty="0"/>
          </a:p>
        </p:txBody>
      </p:sp>
      <p:sp>
        <p:nvSpPr>
          <p:cNvPr id="6" name="TextBox 5"/>
          <p:cNvSpPr txBox="1"/>
          <p:nvPr/>
        </p:nvSpPr>
        <p:spPr>
          <a:xfrm>
            <a:off x="685800" y="4803569"/>
            <a:ext cx="609600" cy="307777"/>
          </a:xfrm>
          <a:prstGeom prst="rect">
            <a:avLst/>
          </a:prstGeom>
          <a:noFill/>
        </p:spPr>
        <p:txBody>
          <a:bodyPr wrap="square" rtlCol="0">
            <a:spAutoFit/>
          </a:bodyPr>
          <a:lstStyle/>
          <a:p>
            <a:r>
              <a:rPr lang="en-US" sz="1400" b="1" dirty="0" smtClean="0"/>
              <a:t>trap</a:t>
            </a:r>
            <a:endParaRPr lang="en-US" sz="1400" b="1" dirty="0"/>
          </a:p>
        </p:txBody>
      </p:sp>
      <p:sp>
        <p:nvSpPr>
          <p:cNvPr id="7" name="TextBox 6"/>
          <p:cNvSpPr txBox="1"/>
          <p:nvPr/>
        </p:nvSpPr>
        <p:spPr>
          <a:xfrm>
            <a:off x="3810000" y="2286000"/>
            <a:ext cx="1371600" cy="523220"/>
          </a:xfrm>
          <a:prstGeom prst="rect">
            <a:avLst/>
          </a:prstGeom>
          <a:noFill/>
        </p:spPr>
        <p:txBody>
          <a:bodyPr wrap="square" rtlCol="0">
            <a:spAutoFit/>
          </a:bodyPr>
          <a:lstStyle/>
          <a:p>
            <a:r>
              <a:rPr lang="en-US" sz="1400" b="1" dirty="0" smtClean="0"/>
              <a:t>Distribution profit taking</a:t>
            </a:r>
            <a:endParaRPr lang="en-US" sz="1400" b="1" dirty="0"/>
          </a:p>
        </p:txBody>
      </p:sp>
      <p:sp>
        <p:nvSpPr>
          <p:cNvPr id="8" name="TextBox 7"/>
          <p:cNvSpPr txBox="1"/>
          <p:nvPr/>
        </p:nvSpPr>
        <p:spPr>
          <a:xfrm>
            <a:off x="4803569" y="3062855"/>
            <a:ext cx="1371600" cy="307777"/>
          </a:xfrm>
          <a:prstGeom prst="rect">
            <a:avLst/>
          </a:prstGeom>
          <a:noFill/>
        </p:spPr>
        <p:txBody>
          <a:bodyPr wrap="square" rtlCol="0">
            <a:spAutoFit/>
          </a:bodyPr>
          <a:lstStyle/>
          <a:p>
            <a:r>
              <a:rPr lang="en-US" sz="1400" b="1" dirty="0" smtClean="0"/>
              <a:t>accumulation</a:t>
            </a:r>
            <a:endParaRPr lang="en-US" sz="1400" b="1" dirty="0"/>
          </a:p>
        </p:txBody>
      </p:sp>
      <p:sp>
        <p:nvSpPr>
          <p:cNvPr id="10" name="TextBox 9"/>
          <p:cNvSpPr txBox="1"/>
          <p:nvPr/>
        </p:nvSpPr>
        <p:spPr>
          <a:xfrm>
            <a:off x="5633852" y="3429000"/>
            <a:ext cx="614548" cy="307777"/>
          </a:xfrm>
          <a:prstGeom prst="rect">
            <a:avLst/>
          </a:prstGeom>
          <a:noFill/>
        </p:spPr>
        <p:txBody>
          <a:bodyPr wrap="square" rtlCol="0">
            <a:spAutoFit/>
          </a:bodyPr>
          <a:lstStyle/>
          <a:p>
            <a:r>
              <a:rPr lang="en-US" sz="1400" b="1" dirty="0" smtClean="0"/>
              <a:t>trap</a:t>
            </a:r>
            <a:endParaRPr lang="en-US" sz="1400" b="1" dirty="0"/>
          </a:p>
        </p:txBody>
      </p:sp>
      <p:cxnSp>
        <p:nvCxnSpPr>
          <p:cNvPr id="4" name="Straight Arrow Connector 3"/>
          <p:cNvCxnSpPr/>
          <p:nvPr/>
        </p:nvCxnSpPr>
        <p:spPr>
          <a:xfrm flipV="1">
            <a:off x="1371600" y="2809220"/>
            <a:ext cx="2514600" cy="1915180"/>
          </a:xfrm>
          <a:prstGeom prst="straightConnector1">
            <a:avLst/>
          </a:prstGeom>
          <a:ln>
            <a:tailEnd type="arrow"/>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6427025" y="1882296"/>
            <a:ext cx="1905000" cy="1700592"/>
          </a:xfrm>
          <a:prstGeom prst="straightConnector1">
            <a:avLst/>
          </a:prstGeom>
          <a:ln>
            <a:tailEnd type="arrow"/>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381000" y="6019800"/>
            <a:ext cx="4191000" cy="646331"/>
          </a:xfrm>
          <a:prstGeom prst="rect">
            <a:avLst/>
          </a:prstGeom>
          <a:noFill/>
        </p:spPr>
        <p:txBody>
          <a:bodyPr wrap="square" rtlCol="0">
            <a:spAutoFit/>
          </a:bodyPr>
          <a:lstStyle/>
          <a:p>
            <a:r>
              <a:rPr lang="en-US" dirty="0" smtClean="0"/>
              <a:t>The 2</a:t>
            </a:r>
            <a:r>
              <a:rPr lang="en-US" baseline="30000" dirty="0" smtClean="0"/>
              <a:t>nd</a:t>
            </a:r>
            <a:r>
              <a:rPr lang="en-US" dirty="0" smtClean="0"/>
              <a:t> move out of a retest is the trap before trend continuation</a:t>
            </a:r>
            <a:endParaRPr lang="en-US" dirty="0"/>
          </a:p>
        </p:txBody>
      </p:sp>
    </p:spTree>
    <p:extLst>
      <p:ext uri="{BB962C8B-B14F-4D97-AF65-F5344CB8AC3E}">
        <p14:creationId xmlns:p14="http://schemas.microsoft.com/office/powerpoint/2010/main" val="1549164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idx="1"/>
          </p:nvPr>
        </p:nvSpPr>
        <p:spPr>
          <a:xfrm>
            <a:off x="685800" y="1524000"/>
            <a:ext cx="7848600" cy="3048000"/>
          </a:xfrm>
        </p:spPr>
        <p:txBody>
          <a:bodyPr/>
          <a:lstStyle/>
          <a:p>
            <a:pPr>
              <a:defRPr/>
            </a:pPr>
            <a:r>
              <a:rPr lang="en-US" sz="2800" b="1" dirty="0">
                <a:solidFill>
                  <a:srgbClr val="C00000"/>
                </a:solidFill>
              </a:rPr>
              <a:t>Bullish imbalance:</a:t>
            </a:r>
            <a:r>
              <a:rPr lang="en-US" sz="2800" dirty="0">
                <a:solidFill>
                  <a:srgbClr val="C00000"/>
                </a:solidFill>
              </a:rPr>
              <a:t> </a:t>
            </a:r>
            <a:r>
              <a:rPr lang="en-US" sz="2800" dirty="0" smtClean="0">
                <a:solidFill>
                  <a:srgbClr val="C00000"/>
                </a:solidFill>
              </a:rPr>
              <a:t>when institutions are not </a:t>
            </a:r>
            <a:r>
              <a:rPr lang="en-US" sz="2800" dirty="0">
                <a:solidFill>
                  <a:srgbClr val="C00000"/>
                </a:solidFill>
              </a:rPr>
              <a:t>interested paying more for a market, </a:t>
            </a:r>
            <a:r>
              <a:rPr lang="en-US" sz="2800" dirty="0" smtClean="0">
                <a:solidFill>
                  <a:srgbClr val="C00000"/>
                </a:solidFill>
              </a:rPr>
              <a:t>they display a systematic distribution (supply selling) driving prices </a:t>
            </a:r>
            <a:r>
              <a:rPr lang="en-US" sz="2800" dirty="0">
                <a:solidFill>
                  <a:srgbClr val="C00000"/>
                </a:solidFill>
              </a:rPr>
              <a:t>lower.</a:t>
            </a:r>
            <a:endParaRPr lang="en-US" sz="2800" dirty="0"/>
          </a:p>
          <a:p>
            <a:pPr>
              <a:defRPr/>
            </a:pPr>
            <a:r>
              <a:rPr lang="en-US" sz="2800" b="1" dirty="0">
                <a:solidFill>
                  <a:srgbClr val="00B0F0"/>
                </a:solidFill>
              </a:rPr>
              <a:t>Bearish imbalance</a:t>
            </a:r>
            <a:r>
              <a:rPr lang="en-US" sz="2800" dirty="0">
                <a:solidFill>
                  <a:srgbClr val="00B0F0"/>
                </a:solidFill>
              </a:rPr>
              <a:t>: </a:t>
            </a:r>
            <a:r>
              <a:rPr lang="en-US" sz="2800" dirty="0" smtClean="0">
                <a:solidFill>
                  <a:srgbClr val="00B0F0"/>
                </a:solidFill>
              </a:rPr>
              <a:t>when institutions find </a:t>
            </a:r>
            <a:r>
              <a:rPr lang="en-US" sz="2800" dirty="0">
                <a:solidFill>
                  <a:srgbClr val="00B0F0"/>
                </a:solidFill>
              </a:rPr>
              <a:t>value at a specific </a:t>
            </a:r>
            <a:r>
              <a:rPr lang="en-US" sz="2800" dirty="0" smtClean="0">
                <a:solidFill>
                  <a:srgbClr val="00B0F0"/>
                </a:solidFill>
              </a:rPr>
              <a:t>price zone, they dry </a:t>
            </a:r>
            <a:r>
              <a:rPr lang="en-US" sz="2800" dirty="0">
                <a:solidFill>
                  <a:srgbClr val="00B0F0"/>
                </a:solidFill>
              </a:rPr>
              <a:t>up supply </a:t>
            </a:r>
            <a:r>
              <a:rPr lang="en-US" sz="2800" dirty="0" smtClean="0">
                <a:solidFill>
                  <a:srgbClr val="00B0F0"/>
                </a:solidFill>
              </a:rPr>
              <a:t>and begin accumulation (buying</a:t>
            </a:r>
            <a:r>
              <a:rPr lang="en-US" sz="2800" dirty="0">
                <a:solidFill>
                  <a:srgbClr val="00B0F0"/>
                </a:solidFill>
              </a:rPr>
              <a:t>), </a:t>
            </a:r>
            <a:r>
              <a:rPr lang="en-US" sz="2800" dirty="0" smtClean="0">
                <a:solidFill>
                  <a:srgbClr val="00B0F0"/>
                </a:solidFill>
              </a:rPr>
              <a:t>causing prices to rise</a:t>
            </a:r>
            <a:r>
              <a:rPr lang="en-US" sz="2800" dirty="0">
                <a:solidFill>
                  <a:srgbClr val="00B0F0"/>
                </a:solidFill>
              </a:rPr>
              <a:t>.</a:t>
            </a:r>
          </a:p>
        </p:txBody>
      </p:sp>
      <p:sp>
        <p:nvSpPr>
          <p:cNvPr id="14339" name="Title 1"/>
          <p:cNvSpPr>
            <a:spLocks noGrp="1"/>
          </p:cNvSpPr>
          <p:nvPr>
            <p:ph type="title"/>
          </p:nvPr>
        </p:nvSpPr>
        <p:spPr>
          <a:xfrm>
            <a:off x="457200" y="76200"/>
            <a:ext cx="8229600" cy="868363"/>
          </a:xfrm>
        </p:spPr>
        <p:txBody>
          <a:bodyPr/>
          <a:lstStyle/>
          <a:p>
            <a:r>
              <a:rPr lang="en-US" sz="3200" dirty="0" smtClean="0"/>
              <a:t>What is an imbalance?</a:t>
            </a:r>
          </a:p>
        </p:txBody>
      </p:sp>
    </p:spTree>
    <p:extLst>
      <p:ext uri="{BB962C8B-B14F-4D97-AF65-F5344CB8AC3E}">
        <p14:creationId xmlns:p14="http://schemas.microsoft.com/office/powerpoint/2010/main" val="3733761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idx="1"/>
          </p:nvPr>
        </p:nvSpPr>
        <p:spPr>
          <a:xfrm>
            <a:off x="609600" y="1143000"/>
            <a:ext cx="7924800" cy="2667000"/>
          </a:xfrm>
        </p:spPr>
        <p:txBody>
          <a:bodyPr/>
          <a:lstStyle/>
          <a:p>
            <a:pPr>
              <a:defRPr/>
            </a:pPr>
            <a:r>
              <a:rPr lang="en-US" sz="2400" dirty="0" smtClean="0"/>
              <a:t>Value areas tend to be “the past day(s) defend test price points</a:t>
            </a:r>
            <a:r>
              <a:rPr lang="en-US" sz="2400" dirty="0"/>
              <a:t>.” Banks tend to “value areas” to accumulate more </a:t>
            </a:r>
            <a:r>
              <a:rPr lang="en-US" sz="2400" dirty="0" smtClean="0"/>
              <a:t>contracts…to trend continuation. Consider the present day…what prices will be defended?  It helps to write them down.</a:t>
            </a:r>
            <a:br>
              <a:rPr lang="en-US" sz="2400" dirty="0" smtClean="0"/>
            </a:br>
            <a:endParaRPr lang="en-US" sz="2400" dirty="0" smtClean="0"/>
          </a:p>
          <a:p>
            <a:pPr>
              <a:defRPr/>
            </a:pPr>
            <a:r>
              <a:rPr lang="en-US" sz="2400" dirty="0" smtClean="0"/>
              <a:t>Bullish trend days occur when a market does not have a reversal, sustaining the 50 EMA above HTC, and a Bearish trend lends the 50 EMA below HTC with brief retracements.</a:t>
            </a:r>
            <a:br>
              <a:rPr lang="en-US" sz="2400" dirty="0" smtClean="0"/>
            </a:br>
            <a:r>
              <a:rPr lang="en-US" sz="2400" dirty="0" smtClean="0"/>
              <a:t>This is common price movement…my trade plan should accommodate this reality.</a:t>
            </a:r>
            <a:endParaRPr lang="en-US" sz="2400" dirty="0"/>
          </a:p>
        </p:txBody>
      </p:sp>
      <p:sp>
        <p:nvSpPr>
          <p:cNvPr id="14339" name="Title 1"/>
          <p:cNvSpPr>
            <a:spLocks noGrp="1"/>
          </p:cNvSpPr>
          <p:nvPr>
            <p:ph type="title"/>
          </p:nvPr>
        </p:nvSpPr>
        <p:spPr>
          <a:xfrm>
            <a:off x="457200" y="76200"/>
            <a:ext cx="8229600" cy="868363"/>
          </a:xfrm>
        </p:spPr>
        <p:txBody>
          <a:bodyPr/>
          <a:lstStyle/>
          <a:p>
            <a:r>
              <a:rPr lang="en-US" sz="3200" dirty="0" smtClean="0"/>
              <a:t>Following Imbalance</a:t>
            </a:r>
          </a:p>
        </p:txBody>
      </p:sp>
    </p:spTree>
    <p:extLst>
      <p:ext uri="{BB962C8B-B14F-4D97-AF65-F5344CB8AC3E}">
        <p14:creationId xmlns:p14="http://schemas.microsoft.com/office/powerpoint/2010/main" val="2886504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idx="1"/>
          </p:nvPr>
        </p:nvSpPr>
        <p:spPr>
          <a:xfrm>
            <a:off x="457200" y="1295400"/>
            <a:ext cx="8153400" cy="3048000"/>
          </a:xfrm>
        </p:spPr>
        <p:txBody>
          <a:bodyPr/>
          <a:lstStyle/>
          <a:p>
            <a:pPr>
              <a:defRPr/>
            </a:pPr>
            <a:r>
              <a:rPr lang="en-US" sz="2800" dirty="0" smtClean="0"/>
              <a:t>Each imbalance process consist of macro and micro cycles…therefore, imbalances generate several mini peaks and lows seemingly in relationship to the 13 EMA Action Line:</a:t>
            </a:r>
            <a:br>
              <a:rPr lang="en-US" sz="2800" dirty="0" smtClean="0"/>
            </a:br>
            <a:r>
              <a:rPr lang="en-US" sz="2800" dirty="0" smtClean="0"/>
              <a:t/>
            </a:r>
            <a:br>
              <a:rPr lang="en-US" sz="2800" dirty="0" smtClean="0"/>
            </a:br>
            <a:r>
              <a:rPr lang="en-US" sz="2800" dirty="0" smtClean="0"/>
              <a:t>If </a:t>
            </a:r>
            <a:r>
              <a:rPr lang="en-US" sz="2800" dirty="0">
                <a:solidFill>
                  <a:srgbClr val="C00000"/>
                </a:solidFill>
              </a:rPr>
              <a:t>b</a:t>
            </a:r>
            <a:r>
              <a:rPr lang="en-US" sz="2800" dirty="0" smtClean="0">
                <a:solidFill>
                  <a:srgbClr val="C00000"/>
                </a:solidFill>
              </a:rPr>
              <a:t>elow AL = selling. </a:t>
            </a:r>
            <a:r>
              <a:rPr lang="en-US" sz="2800" dirty="0"/>
              <a:t> </a:t>
            </a:r>
            <a:r>
              <a:rPr lang="en-US" sz="2800" dirty="0" smtClean="0"/>
              <a:t>If </a:t>
            </a:r>
            <a:r>
              <a:rPr lang="en-US" sz="2800" dirty="0">
                <a:solidFill>
                  <a:srgbClr val="00B0F0"/>
                </a:solidFill>
              </a:rPr>
              <a:t>a</a:t>
            </a:r>
            <a:r>
              <a:rPr lang="en-US" sz="2800" dirty="0" smtClean="0">
                <a:solidFill>
                  <a:srgbClr val="00B0F0"/>
                </a:solidFill>
              </a:rPr>
              <a:t>bove AL = buying</a:t>
            </a:r>
            <a:r>
              <a:rPr lang="en-US" sz="2800" dirty="0" smtClean="0"/>
              <a:t/>
            </a:r>
            <a:br>
              <a:rPr lang="en-US" sz="2800" dirty="0" smtClean="0"/>
            </a:br>
            <a:r>
              <a:rPr lang="en-US" sz="2800" dirty="0" smtClean="0"/>
              <a:t>(until demand or supply cycles are complete)</a:t>
            </a:r>
            <a:br>
              <a:rPr lang="en-US" sz="2800" dirty="0" smtClean="0"/>
            </a:br>
            <a:endParaRPr lang="en-US" sz="2800" dirty="0" smtClean="0"/>
          </a:p>
        </p:txBody>
      </p:sp>
      <p:sp>
        <p:nvSpPr>
          <p:cNvPr id="14339" name="Title 1"/>
          <p:cNvSpPr>
            <a:spLocks noGrp="1"/>
          </p:cNvSpPr>
          <p:nvPr>
            <p:ph type="title"/>
          </p:nvPr>
        </p:nvSpPr>
        <p:spPr>
          <a:xfrm>
            <a:off x="457200" y="76200"/>
            <a:ext cx="8229600" cy="868363"/>
          </a:xfrm>
        </p:spPr>
        <p:txBody>
          <a:bodyPr/>
          <a:lstStyle/>
          <a:p>
            <a:r>
              <a:rPr lang="en-US" sz="3200" dirty="0" smtClean="0"/>
              <a:t>Following Imbalance</a:t>
            </a:r>
          </a:p>
        </p:txBody>
      </p:sp>
    </p:spTree>
    <p:extLst>
      <p:ext uri="{BB962C8B-B14F-4D97-AF65-F5344CB8AC3E}">
        <p14:creationId xmlns:p14="http://schemas.microsoft.com/office/powerpoint/2010/main" val="1177888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idx="1"/>
          </p:nvPr>
        </p:nvSpPr>
        <p:spPr>
          <a:xfrm>
            <a:off x="838200" y="1371600"/>
            <a:ext cx="7620000" cy="1905000"/>
          </a:xfrm>
        </p:spPr>
        <p:txBody>
          <a:bodyPr/>
          <a:lstStyle/>
          <a:p>
            <a:pPr>
              <a:defRPr/>
            </a:pPr>
            <a:r>
              <a:rPr lang="en-US" sz="2800" dirty="0" smtClean="0"/>
              <a:t>How far will momentum carry?</a:t>
            </a:r>
            <a:br>
              <a:rPr lang="en-US" sz="2800" dirty="0" smtClean="0"/>
            </a:br>
            <a:r>
              <a:rPr lang="en-US" sz="2800" dirty="0" smtClean="0"/>
              <a:t/>
            </a:r>
            <a:br>
              <a:rPr lang="en-US" sz="2800" dirty="0" smtClean="0"/>
            </a:br>
            <a:r>
              <a:rPr lang="en-US" sz="2800" dirty="0" smtClean="0"/>
              <a:t>Consider 35, 50, 70 ticks per cycle.</a:t>
            </a:r>
            <a:br>
              <a:rPr lang="en-US" sz="2800" dirty="0" smtClean="0"/>
            </a:br>
            <a:r>
              <a:rPr lang="en-US" sz="2800" dirty="0" smtClean="0"/>
              <a:t/>
            </a:r>
            <a:br>
              <a:rPr lang="en-US" sz="2800" dirty="0" smtClean="0"/>
            </a:br>
            <a:r>
              <a:rPr lang="en-US" sz="2800" dirty="0" smtClean="0"/>
              <a:t>Then look for a pullback to the HTF EMA observing for trend continuation or trend reversal</a:t>
            </a:r>
          </a:p>
        </p:txBody>
      </p:sp>
      <p:sp>
        <p:nvSpPr>
          <p:cNvPr id="14339" name="Title 1"/>
          <p:cNvSpPr>
            <a:spLocks noGrp="1"/>
          </p:cNvSpPr>
          <p:nvPr>
            <p:ph type="title"/>
          </p:nvPr>
        </p:nvSpPr>
        <p:spPr>
          <a:xfrm>
            <a:off x="457200" y="76200"/>
            <a:ext cx="8229600" cy="868363"/>
          </a:xfrm>
        </p:spPr>
        <p:txBody>
          <a:bodyPr/>
          <a:lstStyle/>
          <a:p>
            <a:r>
              <a:rPr lang="en-US" sz="3200" dirty="0" smtClean="0"/>
              <a:t>Following Imbalance</a:t>
            </a:r>
          </a:p>
        </p:txBody>
      </p:sp>
    </p:spTree>
    <p:extLst>
      <p:ext uri="{BB962C8B-B14F-4D97-AF65-F5344CB8AC3E}">
        <p14:creationId xmlns:p14="http://schemas.microsoft.com/office/powerpoint/2010/main" val="64104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idx="1"/>
          </p:nvPr>
        </p:nvSpPr>
        <p:spPr>
          <a:xfrm>
            <a:off x="762000" y="1371600"/>
            <a:ext cx="7620000" cy="2895600"/>
          </a:xfrm>
        </p:spPr>
        <p:txBody>
          <a:bodyPr/>
          <a:lstStyle/>
          <a:p>
            <a:pPr>
              <a:defRPr/>
            </a:pPr>
            <a:r>
              <a:rPr lang="en-US" sz="2800" dirty="0" smtClean="0"/>
              <a:t>A retracement is a brief pause in the present trend sequence.</a:t>
            </a:r>
            <a:br>
              <a:rPr lang="en-US" sz="2800" dirty="0" smtClean="0"/>
            </a:br>
            <a:endParaRPr lang="en-US" sz="2800" dirty="0" smtClean="0"/>
          </a:p>
          <a:p>
            <a:pPr>
              <a:defRPr/>
            </a:pPr>
            <a:r>
              <a:rPr lang="en-US" sz="2800" dirty="0" smtClean="0"/>
              <a:t>A reversal is when prices no longer return to the prior high (imbalance) or low (imbalance) of the present day. If a reversal is in play, it will defend the LSP prior to the low of the day</a:t>
            </a:r>
            <a:endParaRPr lang="en-US" sz="2800" dirty="0"/>
          </a:p>
        </p:txBody>
      </p:sp>
      <p:sp>
        <p:nvSpPr>
          <p:cNvPr id="14339" name="Title 1"/>
          <p:cNvSpPr>
            <a:spLocks noGrp="1"/>
          </p:cNvSpPr>
          <p:nvPr>
            <p:ph type="title"/>
          </p:nvPr>
        </p:nvSpPr>
        <p:spPr>
          <a:xfrm>
            <a:off x="457200" y="76200"/>
            <a:ext cx="8229600" cy="868363"/>
          </a:xfrm>
        </p:spPr>
        <p:txBody>
          <a:bodyPr/>
          <a:lstStyle/>
          <a:p>
            <a:r>
              <a:rPr lang="en-US" sz="3200" dirty="0" smtClean="0"/>
              <a:t>Following </a:t>
            </a:r>
            <a:r>
              <a:rPr lang="en-US" sz="3200" dirty="0"/>
              <a:t>Imbalance</a:t>
            </a:r>
            <a:endParaRPr lang="en-US" sz="3200" dirty="0" smtClean="0"/>
          </a:p>
        </p:txBody>
      </p:sp>
    </p:spTree>
    <p:extLst>
      <p:ext uri="{BB962C8B-B14F-4D97-AF65-F5344CB8AC3E}">
        <p14:creationId xmlns:p14="http://schemas.microsoft.com/office/powerpoint/2010/main" val="513876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0"/>
            <a:ext cx="8229600" cy="792163"/>
          </a:xfrm>
        </p:spPr>
        <p:txBody>
          <a:bodyPr/>
          <a:lstStyle/>
          <a:p>
            <a:r>
              <a:rPr lang="en-US" sz="2800" dirty="0"/>
              <a:t>The Market Maker Model of Every Market</a:t>
            </a:r>
            <a:endParaRPr lang="en-US" sz="2800" dirty="0" smtClean="0"/>
          </a:p>
        </p:txBody>
      </p:sp>
      <p:pic>
        <p:nvPicPr>
          <p:cNvPr id="4" name="Picture 3" descr="TF 09-14 (4 Range)  8/26/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83109"/>
          </a:xfrm>
          <a:prstGeom prst="rect">
            <a:avLst/>
          </a:prstGeom>
        </p:spPr>
      </p:pic>
      <p:sp>
        <p:nvSpPr>
          <p:cNvPr id="5" name="TextBox 4"/>
          <p:cNvSpPr txBox="1"/>
          <p:nvPr/>
        </p:nvSpPr>
        <p:spPr>
          <a:xfrm>
            <a:off x="0" y="4129445"/>
            <a:ext cx="1371600" cy="307777"/>
          </a:xfrm>
          <a:prstGeom prst="rect">
            <a:avLst/>
          </a:prstGeom>
          <a:noFill/>
        </p:spPr>
        <p:txBody>
          <a:bodyPr wrap="square" rtlCol="0">
            <a:spAutoFit/>
          </a:bodyPr>
          <a:lstStyle/>
          <a:p>
            <a:r>
              <a:rPr lang="en-US" sz="1400" b="1" dirty="0" smtClean="0"/>
              <a:t>accumulation</a:t>
            </a:r>
            <a:endParaRPr lang="en-US" sz="1400" b="1" dirty="0"/>
          </a:p>
        </p:txBody>
      </p:sp>
      <p:sp>
        <p:nvSpPr>
          <p:cNvPr id="6" name="TextBox 5"/>
          <p:cNvSpPr txBox="1"/>
          <p:nvPr/>
        </p:nvSpPr>
        <p:spPr>
          <a:xfrm>
            <a:off x="964870" y="4963395"/>
            <a:ext cx="609600" cy="307777"/>
          </a:xfrm>
          <a:prstGeom prst="rect">
            <a:avLst/>
          </a:prstGeom>
          <a:noFill/>
        </p:spPr>
        <p:txBody>
          <a:bodyPr wrap="square" rtlCol="0">
            <a:spAutoFit/>
          </a:bodyPr>
          <a:lstStyle/>
          <a:p>
            <a:r>
              <a:rPr lang="en-US" sz="1400" b="1" dirty="0" smtClean="0"/>
              <a:t>trap</a:t>
            </a:r>
            <a:endParaRPr lang="en-US" sz="1400" b="1" dirty="0"/>
          </a:p>
        </p:txBody>
      </p:sp>
      <p:sp>
        <p:nvSpPr>
          <p:cNvPr id="7" name="TextBox 6"/>
          <p:cNvSpPr txBox="1"/>
          <p:nvPr/>
        </p:nvSpPr>
        <p:spPr>
          <a:xfrm>
            <a:off x="5791200" y="3374835"/>
            <a:ext cx="609600" cy="307777"/>
          </a:xfrm>
          <a:prstGeom prst="rect">
            <a:avLst/>
          </a:prstGeom>
          <a:noFill/>
        </p:spPr>
        <p:txBody>
          <a:bodyPr wrap="square" rtlCol="0">
            <a:spAutoFit/>
          </a:bodyPr>
          <a:lstStyle/>
          <a:p>
            <a:r>
              <a:rPr lang="en-US" sz="1400" b="1" dirty="0" smtClean="0"/>
              <a:t>trap</a:t>
            </a:r>
            <a:endParaRPr lang="en-US" sz="1400" b="1" dirty="0"/>
          </a:p>
        </p:txBody>
      </p:sp>
      <p:sp>
        <p:nvSpPr>
          <p:cNvPr id="8" name="TextBox 7"/>
          <p:cNvSpPr txBox="1"/>
          <p:nvPr/>
        </p:nvSpPr>
        <p:spPr>
          <a:xfrm>
            <a:off x="381000" y="6019800"/>
            <a:ext cx="4191000" cy="646331"/>
          </a:xfrm>
          <a:prstGeom prst="rect">
            <a:avLst/>
          </a:prstGeom>
          <a:noFill/>
        </p:spPr>
        <p:txBody>
          <a:bodyPr wrap="square" rtlCol="0">
            <a:spAutoFit/>
          </a:bodyPr>
          <a:lstStyle/>
          <a:p>
            <a:r>
              <a:rPr lang="en-US" dirty="0" smtClean="0"/>
              <a:t>The 2</a:t>
            </a:r>
            <a:r>
              <a:rPr lang="en-US" baseline="30000" dirty="0" smtClean="0"/>
              <a:t>nd</a:t>
            </a:r>
            <a:r>
              <a:rPr lang="en-US" dirty="0" smtClean="0"/>
              <a:t> move out of a retest is the trap before trend continuation</a:t>
            </a:r>
            <a:endParaRPr lang="en-US" dirty="0"/>
          </a:p>
        </p:txBody>
      </p:sp>
    </p:spTree>
    <p:extLst>
      <p:ext uri="{BB962C8B-B14F-4D97-AF65-F5344CB8AC3E}">
        <p14:creationId xmlns:p14="http://schemas.microsoft.com/office/powerpoint/2010/main" val="780239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F 09-14 (4 Range)  8/28/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83109"/>
          </a:xfrm>
          <a:prstGeom prst="rect">
            <a:avLst/>
          </a:prstGeom>
        </p:spPr>
      </p:pic>
      <p:sp>
        <p:nvSpPr>
          <p:cNvPr id="5" name="Title 1"/>
          <p:cNvSpPr>
            <a:spLocks noGrp="1"/>
          </p:cNvSpPr>
          <p:nvPr>
            <p:ph type="title"/>
          </p:nvPr>
        </p:nvSpPr>
        <p:spPr>
          <a:xfrm>
            <a:off x="457200" y="0"/>
            <a:ext cx="8229600" cy="792163"/>
          </a:xfrm>
        </p:spPr>
        <p:txBody>
          <a:bodyPr/>
          <a:lstStyle/>
          <a:p>
            <a:r>
              <a:rPr lang="en-US" sz="2800" dirty="0"/>
              <a:t>The Market Maker Model of Every Market</a:t>
            </a:r>
            <a:endParaRPr lang="en-US" sz="2800" dirty="0" smtClean="0"/>
          </a:p>
        </p:txBody>
      </p:sp>
      <p:sp>
        <p:nvSpPr>
          <p:cNvPr id="4" name="TextBox 3"/>
          <p:cNvSpPr txBox="1"/>
          <p:nvPr/>
        </p:nvSpPr>
        <p:spPr>
          <a:xfrm>
            <a:off x="838200" y="4572000"/>
            <a:ext cx="609600" cy="307777"/>
          </a:xfrm>
          <a:prstGeom prst="rect">
            <a:avLst/>
          </a:prstGeom>
          <a:noFill/>
        </p:spPr>
        <p:txBody>
          <a:bodyPr wrap="square" rtlCol="0">
            <a:spAutoFit/>
          </a:bodyPr>
          <a:lstStyle/>
          <a:p>
            <a:r>
              <a:rPr lang="en-US" sz="1400" b="1" dirty="0" smtClean="0"/>
              <a:t>trap</a:t>
            </a:r>
            <a:endParaRPr lang="en-US" sz="1400" b="1" dirty="0"/>
          </a:p>
        </p:txBody>
      </p:sp>
      <p:sp>
        <p:nvSpPr>
          <p:cNvPr id="6" name="TextBox 5"/>
          <p:cNvSpPr txBox="1"/>
          <p:nvPr/>
        </p:nvSpPr>
        <p:spPr>
          <a:xfrm>
            <a:off x="6934200" y="4558144"/>
            <a:ext cx="609600" cy="307777"/>
          </a:xfrm>
          <a:prstGeom prst="rect">
            <a:avLst/>
          </a:prstGeom>
          <a:noFill/>
        </p:spPr>
        <p:txBody>
          <a:bodyPr wrap="square" rtlCol="0">
            <a:spAutoFit/>
          </a:bodyPr>
          <a:lstStyle/>
          <a:p>
            <a:r>
              <a:rPr lang="en-US" sz="1400" b="1" dirty="0" smtClean="0"/>
              <a:t>trap</a:t>
            </a:r>
            <a:endParaRPr lang="en-US" sz="1400" b="1" dirty="0"/>
          </a:p>
        </p:txBody>
      </p:sp>
      <p:sp>
        <p:nvSpPr>
          <p:cNvPr id="8" name="TextBox 7"/>
          <p:cNvSpPr txBox="1"/>
          <p:nvPr/>
        </p:nvSpPr>
        <p:spPr>
          <a:xfrm>
            <a:off x="7696200" y="4404255"/>
            <a:ext cx="609600" cy="307777"/>
          </a:xfrm>
          <a:prstGeom prst="rect">
            <a:avLst/>
          </a:prstGeom>
          <a:noFill/>
        </p:spPr>
        <p:txBody>
          <a:bodyPr wrap="square" rtlCol="0">
            <a:spAutoFit/>
          </a:bodyPr>
          <a:lstStyle/>
          <a:p>
            <a:r>
              <a:rPr lang="en-US" sz="1400" b="1" dirty="0" smtClean="0"/>
              <a:t>trap</a:t>
            </a:r>
            <a:endParaRPr lang="en-US" sz="1400" b="1" dirty="0"/>
          </a:p>
        </p:txBody>
      </p:sp>
      <p:sp>
        <p:nvSpPr>
          <p:cNvPr id="9" name="TextBox 8"/>
          <p:cNvSpPr txBox="1"/>
          <p:nvPr/>
        </p:nvSpPr>
        <p:spPr>
          <a:xfrm>
            <a:off x="381000" y="6019800"/>
            <a:ext cx="4191000" cy="646331"/>
          </a:xfrm>
          <a:prstGeom prst="rect">
            <a:avLst/>
          </a:prstGeom>
          <a:noFill/>
        </p:spPr>
        <p:txBody>
          <a:bodyPr wrap="square" rtlCol="0">
            <a:spAutoFit/>
          </a:bodyPr>
          <a:lstStyle/>
          <a:p>
            <a:r>
              <a:rPr lang="en-US" dirty="0" smtClean="0"/>
              <a:t>The 2</a:t>
            </a:r>
            <a:r>
              <a:rPr lang="en-US" baseline="30000" dirty="0" smtClean="0"/>
              <a:t>nd</a:t>
            </a:r>
            <a:r>
              <a:rPr lang="en-US" dirty="0" smtClean="0"/>
              <a:t> move out of a retest is the trap before trend continuation</a:t>
            </a:r>
            <a:endParaRPr lang="en-US" dirty="0"/>
          </a:p>
        </p:txBody>
      </p:sp>
    </p:spTree>
    <p:extLst>
      <p:ext uri="{BB962C8B-B14F-4D97-AF65-F5344CB8AC3E}">
        <p14:creationId xmlns:p14="http://schemas.microsoft.com/office/powerpoint/2010/main" val="731974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3"/>
          </a:xfrm>
        </p:spPr>
        <p:txBody>
          <a:bodyPr/>
          <a:lstStyle/>
          <a:p>
            <a:r>
              <a:rPr lang="en-US" sz="2800" dirty="0"/>
              <a:t>The Market Maker Model of Every Market</a:t>
            </a:r>
            <a:endParaRPr lang="en-US" sz="2800" dirty="0" smtClean="0"/>
          </a:p>
        </p:txBody>
      </p:sp>
      <p:pic>
        <p:nvPicPr>
          <p:cNvPr id="6" name="Picture 5" descr="TF 09-14 (4 Range)  9/1/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83109"/>
          </a:xfrm>
          <a:prstGeom prst="rect">
            <a:avLst/>
          </a:prstGeom>
        </p:spPr>
      </p:pic>
      <p:sp>
        <p:nvSpPr>
          <p:cNvPr id="4" name="TextBox 3"/>
          <p:cNvSpPr txBox="1"/>
          <p:nvPr/>
        </p:nvSpPr>
        <p:spPr>
          <a:xfrm>
            <a:off x="3581400" y="4725888"/>
            <a:ext cx="609600" cy="307777"/>
          </a:xfrm>
          <a:prstGeom prst="rect">
            <a:avLst/>
          </a:prstGeom>
          <a:noFill/>
        </p:spPr>
        <p:txBody>
          <a:bodyPr wrap="square" rtlCol="0">
            <a:spAutoFit/>
          </a:bodyPr>
          <a:lstStyle/>
          <a:p>
            <a:r>
              <a:rPr lang="en-US" sz="1400" b="1" dirty="0" smtClean="0"/>
              <a:t>trap</a:t>
            </a:r>
            <a:endParaRPr lang="en-US" sz="1400" b="1" dirty="0"/>
          </a:p>
        </p:txBody>
      </p:sp>
      <p:sp>
        <p:nvSpPr>
          <p:cNvPr id="7" name="TextBox 6"/>
          <p:cNvSpPr txBox="1"/>
          <p:nvPr/>
        </p:nvSpPr>
        <p:spPr>
          <a:xfrm>
            <a:off x="6248400" y="4572000"/>
            <a:ext cx="609600" cy="307777"/>
          </a:xfrm>
          <a:prstGeom prst="rect">
            <a:avLst/>
          </a:prstGeom>
          <a:noFill/>
        </p:spPr>
        <p:txBody>
          <a:bodyPr wrap="square" rtlCol="0">
            <a:spAutoFit/>
          </a:bodyPr>
          <a:lstStyle/>
          <a:p>
            <a:r>
              <a:rPr lang="en-US" sz="1400" b="1" dirty="0" smtClean="0"/>
              <a:t>trap</a:t>
            </a:r>
            <a:endParaRPr lang="en-US" sz="1400" b="1" dirty="0"/>
          </a:p>
        </p:txBody>
      </p:sp>
      <p:sp>
        <p:nvSpPr>
          <p:cNvPr id="8" name="TextBox 7"/>
          <p:cNvSpPr txBox="1"/>
          <p:nvPr/>
        </p:nvSpPr>
        <p:spPr>
          <a:xfrm>
            <a:off x="4343400" y="4492823"/>
            <a:ext cx="609600" cy="307777"/>
          </a:xfrm>
          <a:prstGeom prst="rect">
            <a:avLst/>
          </a:prstGeom>
          <a:noFill/>
        </p:spPr>
        <p:txBody>
          <a:bodyPr wrap="square" rtlCol="0">
            <a:spAutoFit/>
          </a:bodyPr>
          <a:lstStyle/>
          <a:p>
            <a:r>
              <a:rPr lang="en-US" sz="1400" b="1" dirty="0" smtClean="0"/>
              <a:t>trap</a:t>
            </a:r>
            <a:endParaRPr lang="en-US" sz="1400" b="1" dirty="0"/>
          </a:p>
        </p:txBody>
      </p:sp>
      <p:sp>
        <p:nvSpPr>
          <p:cNvPr id="9" name="TextBox 8"/>
          <p:cNvSpPr txBox="1"/>
          <p:nvPr/>
        </p:nvSpPr>
        <p:spPr>
          <a:xfrm>
            <a:off x="5410200" y="4185046"/>
            <a:ext cx="609600" cy="307777"/>
          </a:xfrm>
          <a:prstGeom prst="rect">
            <a:avLst/>
          </a:prstGeom>
          <a:noFill/>
        </p:spPr>
        <p:txBody>
          <a:bodyPr wrap="square" rtlCol="0">
            <a:spAutoFit/>
          </a:bodyPr>
          <a:lstStyle/>
          <a:p>
            <a:r>
              <a:rPr lang="en-US" sz="1400" b="1" dirty="0" smtClean="0"/>
              <a:t>trap</a:t>
            </a:r>
            <a:endParaRPr lang="en-US" sz="1400" b="1" dirty="0"/>
          </a:p>
        </p:txBody>
      </p:sp>
      <p:sp>
        <p:nvSpPr>
          <p:cNvPr id="2" name="TextBox 1"/>
          <p:cNvSpPr txBox="1"/>
          <p:nvPr/>
        </p:nvSpPr>
        <p:spPr>
          <a:xfrm>
            <a:off x="381000" y="6019800"/>
            <a:ext cx="4191000" cy="646331"/>
          </a:xfrm>
          <a:prstGeom prst="rect">
            <a:avLst/>
          </a:prstGeom>
          <a:noFill/>
        </p:spPr>
        <p:txBody>
          <a:bodyPr wrap="square" rtlCol="0">
            <a:spAutoFit/>
          </a:bodyPr>
          <a:lstStyle/>
          <a:p>
            <a:r>
              <a:rPr lang="en-US" dirty="0" smtClean="0"/>
              <a:t>The 2</a:t>
            </a:r>
            <a:r>
              <a:rPr lang="en-US" baseline="30000" dirty="0" smtClean="0"/>
              <a:t>nd</a:t>
            </a:r>
            <a:r>
              <a:rPr lang="en-US" dirty="0" smtClean="0"/>
              <a:t> move out of a retest is the trap before trend continuation</a:t>
            </a:r>
            <a:endParaRPr lang="en-US" dirty="0"/>
          </a:p>
        </p:txBody>
      </p:sp>
      <p:sp>
        <p:nvSpPr>
          <p:cNvPr id="10" name="TextBox 9"/>
          <p:cNvSpPr txBox="1"/>
          <p:nvPr/>
        </p:nvSpPr>
        <p:spPr>
          <a:xfrm>
            <a:off x="2489365" y="4494794"/>
            <a:ext cx="609600" cy="307777"/>
          </a:xfrm>
          <a:prstGeom prst="rect">
            <a:avLst/>
          </a:prstGeom>
          <a:noFill/>
        </p:spPr>
        <p:txBody>
          <a:bodyPr wrap="square" rtlCol="0">
            <a:spAutoFit/>
          </a:bodyPr>
          <a:lstStyle/>
          <a:p>
            <a:r>
              <a:rPr lang="en-US" sz="1400" b="1" dirty="0" smtClean="0"/>
              <a:t>trap</a:t>
            </a:r>
            <a:endParaRPr lang="en-US" sz="1400" b="1" dirty="0"/>
          </a:p>
        </p:txBody>
      </p:sp>
    </p:spTree>
    <p:extLst>
      <p:ext uri="{BB962C8B-B14F-4D97-AF65-F5344CB8AC3E}">
        <p14:creationId xmlns:p14="http://schemas.microsoft.com/office/powerpoint/2010/main" val="2351300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idx="1"/>
          </p:nvPr>
        </p:nvSpPr>
        <p:spPr>
          <a:xfrm>
            <a:off x="609600" y="1447800"/>
            <a:ext cx="7924800" cy="2895600"/>
          </a:xfrm>
        </p:spPr>
        <p:txBody>
          <a:bodyPr/>
          <a:lstStyle/>
          <a:p>
            <a:pPr>
              <a:defRPr/>
            </a:pPr>
            <a:r>
              <a:rPr lang="en-US" sz="2600" dirty="0" smtClean="0"/>
              <a:t>Although we see indicator signals, do we perceive the present cycle and their potential completion point?  During the course of the day:</a:t>
            </a:r>
          </a:p>
          <a:p>
            <a:pPr>
              <a:defRPr/>
            </a:pPr>
            <a:r>
              <a:rPr lang="en-US" sz="2600" dirty="0" smtClean="0"/>
              <a:t>The market may take 2 courses of action:</a:t>
            </a:r>
            <a:br>
              <a:rPr lang="en-US" sz="2600" dirty="0" smtClean="0"/>
            </a:br>
            <a:r>
              <a:rPr lang="en-US" sz="2600" dirty="0" smtClean="0"/>
              <a:t>1. Form a price channel: prices revolve around</a:t>
            </a:r>
            <a:br>
              <a:rPr lang="en-US" sz="2600" dirty="0" smtClean="0"/>
            </a:br>
            <a:r>
              <a:rPr lang="en-US" sz="2600" dirty="0" smtClean="0"/>
              <a:t>    the 13 EMA and along the slope of the 50 EMA</a:t>
            </a:r>
            <a:br>
              <a:rPr lang="en-US" sz="2600" dirty="0" smtClean="0"/>
            </a:br>
            <a:r>
              <a:rPr lang="en-US" sz="2600" dirty="0" smtClean="0"/>
              <a:t/>
            </a:r>
            <a:br>
              <a:rPr lang="en-US" sz="2600" dirty="0" smtClean="0"/>
            </a:br>
            <a:r>
              <a:rPr lang="en-US" sz="2600" dirty="0" smtClean="0"/>
              <a:t>2. Retest a prior day static price point, observing</a:t>
            </a:r>
            <a:br>
              <a:rPr lang="en-US" sz="2600" dirty="0" smtClean="0"/>
            </a:br>
            <a:r>
              <a:rPr lang="en-US" sz="2600" dirty="0" smtClean="0"/>
              <a:t>    for a reversal.</a:t>
            </a:r>
            <a:endParaRPr lang="en-US" sz="2600" dirty="0"/>
          </a:p>
        </p:txBody>
      </p:sp>
      <p:sp>
        <p:nvSpPr>
          <p:cNvPr id="14339" name="Title 1"/>
          <p:cNvSpPr>
            <a:spLocks noGrp="1"/>
          </p:cNvSpPr>
          <p:nvPr>
            <p:ph type="title"/>
          </p:nvPr>
        </p:nvSpPr>
        <p:spPr>
          <a:xfrm>
            <a:off x="457200" y="76200"/>
            <a:ext cx="8229600" cy="868363"/>
          </a:xfrm>
        </p:spPr>
        <p:txBody>
          <a:bodyPr/>
          <a:lstStyle/>
          <a:p>
            <a:r>
              <a:rPr lang="en-US" sz="3200" dirty="0"/>
              <a:t>Following Imbalance</a:t>
            </a:r>
            <a:endParaRPr lang="en-US" sz="3200" dirty="0" smtClean="0"/>
          </a:p>
        </p:txBody>
      </p:sp>
    </p:spTree>
    <p:extLst>
      <p:ext uri="{BB962C8B-B14F-4D97-AF65-F5344CB8AC3E}">
        <p14:creationId xmlns:p14="http://schemas.microsoft.com/office/powerpoint/2010/main" val="2753627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Risk Disclosure</a:t>
            </a:r>
          </a:p>
        </p:txBody>
      </p:sp>
      <p:sp>
        <p:nvSpPr>
          <p:cNvPr id="3" name="Content Placeholder 2"/>
          <p:cNvSpPr>
            <a:spLocks noGrp="1"/>
          </p:cNvSpPr>
          <p:nvPr>
            <p:ph idx="1"/>
          </p:nvPr>
        </p:nvSpPr>
        <p:spPr>
          <a:xfrm>
            <a:off x="457200" y="1295400"/>
            <a:ext cx="8229600" cy="4754563"/>
          </a:xfrm>
        </p:spPr>
        <p:txBody>
          <a:bodyPr>
            <a:normAutofit fontScale="47500" lnSpcReduction="20000"/>
          </a:bodyPr>
          <a:lstStyle/>
          <a:p>
            <a:pPr>
              <a:defRPr/>
            </a:pPr>
            <a:r>
              <a:rPr lang="en-US" dirty="0"/>
              <a:t>Risk Disclosure Statement </a:t>
            </a:r>
          </a:p>
          <a:p>
            <a:pPr>
              <a:defRPr/>
            </a:pPr>
            <a:r>
              <a:rPr lang="en-US" dirty="0"/>
              <a:t>THERE IS SUBSTANTIAL RISK IN TRADING. A LOSS INCURRED IN CONNECTION WITH FUTURES TRADING CAN BE SIGNIFICANT. THE ATW MAKES NO CLAIMS WHATSOEVER REGUARDING PAST OR FUTURE PERFORMANCE. ANY TRADE ALERT IS FOR EDUCATIONAL PURPOSES ONLY. PLEASE READ OUR FULL DISCLAIMER GOVERNMENT REGULATIONS REQUIRE DISCLOSURE OF THE FACT THAT WHILE THESE METHODS MAY HAVE WORKED IN THE PAST, PAST RESULTS ARE NOT NECESSARILY INDICATIVE OF FUTURE RESULTS. WHILE THERE IS A POTENTIAL FOR PROFITS THERE IS ALSO A RISK OF LOSS. A LOSS INCURRED IN CONNECTION WITH </a:t>
            </a:r>
          </a:p>
          <a:p>
            <a:pPr>
              <a:defRPr/>
            </a:pPr>
            <a:r>
              <a:rPr lang="en-US" dirty="0"/>
              <a:t>TRADING FUTURES CONTRACTS </a:t>
            </a:r>
            <a:r>
              <a:rPr lang="en-US" dirty="0" smtClean="0"/>
              <a:t>CAN </a:t>
            </a:r>
            <a:r>
              <a:rPr lang="en-US" dirty="0"/>
              <a:t>BE SIGNIFICANT. YOU SHOULD THEREFORE CAREFULLY CONSIDER WHETHER SUCH TRADING IS SUITABLE FOR YOU IN LIGHT OF YOUR FINANCIAL CONDITION SINCE ALL SPECULATIVE TRADING IS INHERENTLY RISKY AND SHOULD ONLY BE UNDERTAKEN BY INDIVIDUALS WITH ADEQUATE RISK CAPITAL. </a:t>
            </a:r>
            <a:br>
              <a:rPr lang="en-US" dirty="0"/>
            </a:br>
            <a:endParaRPr lang="en-US" dirty="0"/>
          </a:p>
          <a:p>
            <a:pPr>
              <a:defRPr/>
            </a:pPr>
            <a:r>
              <a:rPr lang="en-US" b="1" dirty="0"/>
              <a:t>Any </a:t>
            </a:r>
            <a:r>
              <a:rPr lang="en-US" b="1" dirty="0" smtClean="0"/>
              <a:t>signal </a:t>
            </a:r>
            <a:r>
              <a:rPr lang="en-US" b="1" dirty="0"/>
              <a:t>generated by the </a:t>
            </a:r>
            <a:r>
              <a:rPr lang="en-US" b="1" dirty="0" smtClean="0"/>
              <a:t>Sniperscalping.com or any learning material produced by George Ambrose is </a:t>
            </a:r>
            <a:r>
              <a:rPr lang="en-US" b="1" dirty="0"/>
              <a:t>provided for educational </a:t>
            </a:r>
            <a:r>
              <a:rPr lang="en-US" b="1" dirty="0" smtClean="0"/>
              <a:t>purposes in behalf of self-directed traders seeking information regarding trading.  </a:t>
            </a:r>
            <a:r>
              <a:rPr lang="en-US" dirty="0"/>
              <a:t>Any trades placed upon reliance on </a:t>
            </a:r>
            <a:r>
              <a:rPr lang="en-US" dirty="0" smtClean="0"/>
              <a:t>SSS systems and its educational material is used at your </a:t>
            </a:r>
            <a:r>
              <a:rPr lang="en-US" dirty="0"/>
              <a:t>own </a:t>
            </a:r>
            <a:r>
              <a:rPr lang="en-US" dirty="0" smtClean="0"/>
              <a:t>risk.</a:t>
            </a:r>
            <a:br>
              <a:rPr lang="en-US" dirty="0" smtClean="0"/>
            </a:br>
            <a:r>
              <a:rPr lang="en-US" dirty="0" smtClean="0"/>
              <a:t>Discretion is advised to all self-directed trade decisions.</a:t>
            </a:r>
            <a:endParaRPr lang="en-US" dirty="0"/>
          </a:p>
          <a:p>
            <a:pPr>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idx="1"/>
          </p:nvPr>
        </p:nvSpPr>
        <p:spPr>
          <a:xfrm>
            <a:off x="609600" y="1143000"/>
            <a:ext cx="7924800" cy="3048000"/>
          </a:xfrm>
        </p:spPr>
        <p:txBody>
          <a:bodyPr/>
          <a:lstStyle/>
          <a:p>
            <a:pPr>
              <a:defRPr/>
            </a:pPr>
            <a:r>
              <a:rPr lang="en-US" sz="2800" dirty="0" smtClean="0"/>
              <a:t>Intraday, consider a few static points:</a:t>
            </a:r>
          </a:p>
          <a:p>
            <a:pPr>
              <a:defRPr/>
            </a:pPr>
            <a:r>
              <a:rPr lang="en-US" sz="2800" dirty="0" smtClean="0">
                <a:solidFill>
                  <a:srgbClr val="7030A0"/>
                </a:solidFill>
              </a:rPr>
              <a:t>A market may retest:</a:t>
            </a:r>
            <a:br>
              <a:rPr lang="en-US" sz="2800" dirty="0" smtClean="0">
                <a:solidFill>
                  <a:srgbClr val="7030A0"/>
                </a:solidFill>
              </a:rPr>
            </a:br>
            <a:r>
              <a:rPr lang="en-US" sz="2800" dirty="0" smtClean="0">
                <a:solidFill>
                  <a:srgbClr val="7030A0"/>
                </a:solidFill>
              </a:rPr>
              <a:t>*a prior day close</a:t>
            </a:r>
            <a:br>
              <a:rPr lang="en-US" sz="2800" dirty="0" smtClean="0">
                <a:solidFill>
                  <a:srgbClr val="7030A0"/>
                </a:solidFill>
              </a:rPr>
            </a:br>
            <a:r>
              <a:rPr lang="en-US" sz="2800" dirty="0" smtClean="0">
                <a:solidFill>
                  <a:srgbClr val="7030A0"/>
                </a:solidFill>
              </a:rPr>
              <a:t>*Prior day low</a:t>
            </a:r>
            <a:br>
              <a:rPr lang="en-US" sz="2800" dirty="0" smtClean="0">
                <a:solidFill>
                  <a:srgbClr val="7030A0"/>
                </a:solidFill>
              </a:rPr>
            </a:br>
            <a:r>
              <a:rPr lang="en-US" sz="2800" dirty="0" smtClean="0">
                <a:solidFill>
                  <a:srgbClr val="7030A0"/>
                </a:solidFill>
              </a:rPr>
              <a:t>*Several days prior high, low, open, or close</a:t>
            </a:r>
            <a:r>
              <a:rPr lang="en-US" sz="2800" dirty="0">
                <a:solidFill>
                  <a:srgbClr val="7030A0"/>
                </a:solidFill>
              </a:rPr>
              <a:t/>
            </a:r>
            <a:br>
              <a:rPr lang="en-US" sz="2800" dirty="0">
                <a:solidFill>
                  <a:srgbClr val="7030A0"/>
                </a:solidFill>
              </a:rPr>
            </a:br>
            <a:r>
              <a:rPr lang="en-US" sz="2800" dirty="0" smtClean="0">
                <a:solidFill>
                  <a:srgbClr val="7030A0"/>
                </a:solidFill>
              </a:rPr>
              <a:t>*Prior week high/low</a:t>
            </a:r>
          </a:p>
          <a:p>
            <a:pPr>
              <a:defRPr/>
            </a:pPr>
            <a:r>
              <a:rPr lang="en-US" sz="2800" dirty="0" smtClean="0"/>
              <a:t>Within the process above will be several mini cycles and trend channels. Be attentive 13/50 EMA relationship for potential short term trend continuations while testing static points.</a:t>
            </a:r>
          </a:p>
        </p:txBody>
      </p:sp>
      <p:sp>
        <p:nvSpPr>
          <p:cNvPr id="14339" name="Title 1"/>
          <p:cNvSpPr>
            <a:spLocks noGrp="1"/>
          </p:cNvSpPr>
          <p:nvPr>
            <p:ph type="title"/>
          </p:nvPr>
        </p:nvSpPr>
        <p:spPr>
          <a:xfrm>
            <a:off x="457200" y="76200"/>
            <a:ext cx="8229600" cy="868363"/>
          </a:xfrm>
        </p:spPr>
        <p:txBody>
          <a:bodyPr/>
          <a:lstStyle/>
          <a:p>
            <a:r>
              <a:rPr lang="en-US" sz="3200" dirty="0"/>
              <a:t>Following Imbalance</a:t>
            </a:r>
            <a:endParaRPr lang="en-US" sz="3200" dirty="0" smtClean="0"/>
          </a:p>
        </p:txBody>
      </p:sp>
    </p:spTree>
    <p:extLst>
      <p:ext uri="{BB962C8B-B14F-4D97-AF65-F5344CB8AC3E}">
        <p14:creationId xmlns:p14="http://schemas.microsoft.com/office/powerpoint/2010/main" val="2306424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idx="1"/>
          </p:nvPr>
        </p:nvSpPr>
        <p:spPr>
          <a:xfrm>
            <a:off x="685800" y="838200"/>
            <a:ext cx="7772400" cy="2667000"/>
          </a:xfrm>
        </p:spPr>
        <p:txBody>
          <a:bodyPr/>
          <a:lstStyle/>
          <a:p>
            <a:pPr>
              <a:defRPr/>
            </a:pPr>
            <a:r>
              <a:rPr lang="en-US" sz="2400" dirty="0"/>
              <a:t>In the coming slides from August 25 – 29, </a:t>
            </a:r>
            <a:r>
              <a:rPr lang="en-US" sz="2400" dirty="0" smtClean="0"/>
              <a:t>2014:</a:t>
            </a:r>
            <a:br>
              <a:rPr lang="en-US" sz="2400" dirty="0" smtClean="0"/>
            </a:br>
            <a:r>
              <a:rPr lang="en-US" sz="2400" dirty="0" smtClean="0"/>
              <a:t>note </a:t>
            </a:r>
            <a:r>
              <a:rPr lang="en-US" sz="2400" dirty="0"/>
              <a:t>the </a:t>
            </a:r>
            <a:r>
              <a:rPr lang="en-US" sz="2400" dirty="0" smtClean="0"/>
              <a:t>cycles, where </a:t>
            </a:r>
            <a:r>
              <a:rPr lang="en-US" sz="2400" dirty="0"/>
              <a:t>trend </a:t>
            </a:r>
            <a:r>
              <a:rPr lang="en-US" sz="2400" dirty="0" smtClean="0"/>
              <a:t>channels </a:t>
            </a:r>
            <a:r>
              <a:rPr lang="en-US" sz="2400" dirty="0"/>
              <a:t>formed, where cycles seem to end or </a:t>
            </a:r>
            <a:r>
              <a:rPr lang="en-US" sz="2400" dirty="0" smtClean="0"/>
              <a:t>continue.</a:t>
            </a:r>
            <a:endParaRPr lang="en-US" sz="2400" dirty="0"/>
          </a:p>
          <a:p>
            <a:pPr>
              <a:defRPr/>
            </a:pPr>
            <a:r>
              <a:rPr lang="en-US" sz="2400" dirty="0"/>
              <a:t>O</a:t>
            </a:r>
            <a:r>
              <a:rPr lang="en-US" sz="2400" dirty="0" smtClean="0"/>
              <a:t>bserve retracements</a:t>
            </a:r>
            <a:r>
              <a:rPr lang="en-US" sz="2400" dirty="0"/>
              <a:t>, reversals, and defend tests of price zones.</a:t>
            </a:r>
          </a:p>
          <a:p>
            <a:pPr>
              <a:defRPr/>
            </a:pPr>
            <a:r>
              <a:rPr lang="en-US" sz="2400" dirty="0"/>
              <a:t>A mature trader considers cycles and imbalances and the nature of shifting price ranges. </a:t>
            </a:r>
            <a:endParaRPr lang="en-US" sz="2400" dirty="0" smtClean="0"/>
          </a:p>
          <a:p>
            <a:pPr>
              <a:defRPr/>
            </a:pPr>
            <a:r>
              <a:rPr lang="en-US" sz="2400" dirty="0" smtClean="0"/>
              <a:t>Remember, the Fund Managers have different market objectives than our Sniper Tools…all </a:t>
            </a:r>
            <a:r>
              <a:rPr lang="en-US" sz="2400" dirty="0"/>
              <a:t>indictor signals are subject to </a:t>
            </a:r>
            <a:r>
              <a:rPr lang="en-US" sz="2400" dirty="0" smtClean="0"/>
              <a:t>“cycle sequences and </a:t>
            </a:r>
            <a:r>
              <a:rPr lang="en-US" sz="2400" dirty="0"/>
              <a:t>defend tests</a:t>
            </a:r>
            <a:r>
              <a:rPr lang="en-US" sz="2400" dirty="0" smtClean="0"/>
              <a:t>”. This will become more apparent on the charts</a:t>
            </a:r>
            <a:endParaRPr lang="en-US" sz="2400" dirty="0"/>
          </a:p>
        </p:txBody>
      </p:sp>
    </p:spTree>
    <p:extLst>
      <p:ext uri="{BB962C8B-B14F-4D97-AF65-F5344CB8AC3E}">
        <p14:creationId xmlns:p14="http://schemas.microsoft.com/office/powerpoint/2010/main" val="978031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idx="1"/>
          </p:nvPr>
        </p:nvSpPr>
        <p:spPr>
          <a:xfrm>
            <a:off x="762000" y="1143000"/>
            <a:ext cx="7772400" cy="2667000"/>
          </a:xfrm>
        </p:spPr>
        <p:txBody>
          <a:bodyPr/>
          <a:lstStyle/>
          <a:p>
            <a:pPr>
              <a:defRPr/>
            </a:pPr>
            <a:r>
              <a:rPr lang="en-US" sz="2400" dirty="0" smtClean="0"/>
              <a:t>Markets tend to be…</a:t>
            </a:r>
          </a:p>
          <a:p>
            <a:pPr>
              <a:defRPr/>
            </a:pPr>
            <a:endParaRPr lang="en-US" sz="2400" dirty="0" smtClean="0"/>
          </a:p>
          <a:p>
            <a:pPr marL="457200" indent="-457200">
              <a:buFont typeface="+mj-lt"/>
              <a:buAutoNum type="arabicPeriod"/>
              <a:defRPr/>
            </a:pPr>
            <a:r>
              <a:rPr lang="en-US" sz="2400" dirty="0" smtClean="0"/>
              <a:t>In a limited trade range on the day </a:t>
            </a:r>
            <a:br>
              <a:rPr lang="en-US" sz="2400" dirty="0" smtClean="0"/>
            </a:br>
            <a:r>
              <a:rPr lang="en-US" sz="2400" dirty="0" smtClean="0"/>
              <a:t>(35-50 tick imbalances)</a:t>
            </a:r>
          </a:p>
          <a:p>
            <a:pPr marL="457200" indent="-457200">
              <a:buFont typeface="+mj-lt"/>
              <a:buAutoNum type="arabicPeriod"/>
              <a:defRPr/>
            </a:pPr>
            <a:r>
              <a:rPr lang="en-US" sz="2400" dirty="0" smtClean="0"/>
              <a:t>In a Trend Continuation on the day (imbalanced)</a:t>
            </a:r>
            <a:br>
              <a:rPr lang="en-US" sz="2400" dirty="0" smtClean="0"/>
            </a:br>
            <a:r>
              <a:rPr lang="en-US" sz="2400" dirty="0" smtClean="0"/>
              <a:t>(“stair step” price action in 1 direction)</a:t>
            </a:r>
          </a:p>
          <a:p>
            <a:pPr marL="457200" indent="-457200">
              <a:buFont typeface="+mj-lt"/>
              <a:buAutoNum type="arabicPeriod"/>
              <a:defRPr/>
            </a:pPr>
            <a:r>
              <a:rPr lang="en-US" sz="2400" dirty="0" smtClean="0"/>
              <a:t>In a major trend cycle, retracing into prior days static price points, then continue in the trend direction</a:t>
            </a:r>
            <a:br>
              <a:rPr lang="en-US" sz="2400" dirty="0" smtClean="0"/>
            </a:br>
            <a:r>
              <a:rPr lang="en-US" sz="2400" dirty="0" smtClean="0"/>
              <a:t>(Hosting 70 and 100 tick imbalances)</a:t>
            </a:r>
            <a:endParaRPr lang="en-US" sz="2400" dirty="0"/>
          </a:p>
        </p:txBody>
      </p:sp>
    </p:spTree>
    <p:extLst>
      <p:ext uri="{BB962C8B-B14F-4D97-AF65-F5344CB8AC3E}">
        <p14:creationId xmlns:p14="http://schemas.microsoft.com/office/powerpoint/2010/main" val="2628870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F 09-14 (6 Range)  8/25/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5183109"/>
          </a:xfrm>
          <a:prstGeom prst="rect">
            <a:avLst/>
          </a:prstGeom>
        </p:spPr>
      </p:pic>
      <p:cxnSp>
        <p:nvCxnSpPr>
          <p:cNvPr id="9" name="Straight Connector 8"/>
          <p:cNvCxnSpPr/>
          <p:nvPr/>
        </p:nvCxnSpPr>
        <p:spPr>
          <a:xfrm flipV="1">
            <a:off x="3124200" y="1676400"/>
            <a:ext cx="1143000" cy="1447800"/>
          </a:xfrm>
          <a:prstGeom prst="line">
            <a:avLst/>
          </a:prstGeom>
          <a:ln>
            <a:solidFill>
              <a:schemeClr val="tx2"/>
            </a:solidFill>
          </a:ln>
          <a:effectLst>
            <a:glow rad="1016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790700" y="4038599"/>
            <a:ext cx="2476500" cy="307777"/>
          </a:xfrm>
          <a:prstGeom prst="rect">
            <a:avLst/>
          </a:prstGeom>
          <a:noFill/>
        </p:spPr>
        <p:txBody>
          <a:bodyPr wrap="square" rtlCol="0">
            <a:spAutoFit/>
          </a:bodyPr>
          <a:lstStyle/>
          <a:p>
            <a:r>
              <a:rPr lang="en-US" sz="1400" b="1" dirty="0" smtClean="0"/>
              <a:t>Prior day open high close</a:t>
            </a:r>
            <a:endParaRPr lang="en-US" sz="1400" b="1" dirty="0"/>
          </a:p>
        </p:txBody>
      </p:sp>
      <p:sp>
        <p:nvSpPr>
          <p:cNvPr id="19" name="Rectangle 18"/>
          <p:cNvSpPr/>
          <p:nvPr/>
        </p:nvSpPr>
        <p:spPr>
          <a:xfrm>
            <a:off x="0" y="4572000"/>
            <a:ext cx="90678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0" y="3886200"/>
            <a:ext cx="9067800" cy="2031325"/>
          </a:xfrm>
          <a:prstGeom prst="rect">
            <a:avLst/>
          </a:prstGeom>
          <a:solidFill>
            <a:schemeClr val="bg1">
              <a:lumMod val="95000"/>
            </a:schemeClr>
          </a:solidFill>
        </p:spPr>
        <p:txBody>
          <a:bodyPr wrap="square" rtlCol="0">
            <a:spAutoFit/>
          </a:bodyPr>
          <a:lstStyle/>
          <a:p>
            <a:pPr algn="ctr"/>
            <a:r>
              <a:rPr lang="en-US" dirty="0" smtClean="0"/>
              <a:t>On the left are the prior day pre-market high and open. The market sustains the bullish character of the HTF 200/HTC/50 EMA’s reaching 1169 (imbalance), gives sway to supply and lowers prices to balance = the base of the open range of the present day.</a:t>
            </a:r>
            <a:br>
              <a:rPr lang="en-US" dirty="0" smtClean="0"/>
            </a:br>
            <a:r>
              <a:rPr lang="en-US" dirty="0" smtClean="0"/>
              <a:t/>
            </a:r>
            <a:br>
              <a:rPr lang="en-US" dirty="0" smtClean="0"/>
            </a:br>
            <a:r>
              <a:rPr lang="en-US" dirty="0" smtClean="0"/>
              <a:t>We then observe a new high @ 1171, profit taking into HTC, a retest of the high: then a drop into balance zone (defend test). Yet, participants move to test pre-market low where institutions re-accumulated again….to the 200 EMA (balance)</a:t>
            </a:r>
            <a:endParaRPr lang="en-US" dirty="0"/>
          </a:p>
        </p:txBody>
      </p:sp>
    </p:spTree>
    <p:extLst>
      <p:ext uri="{BB962C8B-B14F-4D97-AF65-F5344CB8AC3E}">
        <p14:creationId xmlns:p14="http://schemas.microsoft.com/office/powerpoint/2010/main" val="1496559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F 09-14 (6 Range)  8/27/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5183109"/>
          </a:xfrm>
          <a:prstGeom prst="rect">
            <a:avLst/>
          </a:prstGeom>
        </p:spPr>
      </p:pic>
      <p:sp>
        <p:nvSpPr>
          <p:cNvPr id="4" name="TextBox 3"/>
          <p:cNvSpPr txBox="1"/>
          <p:nvPr/>
        </p:nvSpPr>
        <p:spPr>
          <a:xfrm>
            <a:off x="76200" y="3907442"/>
            <a:ext cx="8991600" cy="1754326"/>
          </a:xfrm>
          <a:prstGeom prst="rect">
            <a:avLst/>
          </a:prstGeom>
          <a:solidFill>
            <a:schemeClr val="bg1">
              <a:lumMod val="95000"/>
            </a:schemeClr>
          </a:solidFill>
        </p:spPr>
        <p:txBody>
          <a:bodyPr wrap="square" rtlCol="0">
            <a:spAutoFit/>
          </a:bodyPr>
          <a:lstStyle/>
          <a:p>
            <a:pPr algn="ctr"/>
            <a:r>
              <a:rPr lang="en-US" dirty="0"/>
              <a:t>The next day, we </a:t>
            </a:r>
            <a:r>
              <a:rPr lang="en-US" dirty="0" smtClean="0"/>
              <a:t>note bullish </a:t>
            </a:r>
            <a:r>
              <a:rPr lang="en-US" dirty="0"/>
              <a:t>character </a:t>
            </a:r>
            <a:r>
              <a:rPr lang="en-US" dirty="0" smtClean="0"/>
              <a:t>(HTC/50 </a:t>
            </a:r>
            <a:r>
              <a:rPr lang="en-US" dirty="0"/>
              <a:t>EMA). Institutions </a:t>
            </a:r>
            <a:r>
              <a:rPr lang="en-US" dirty="0" smtClean="0"/>
              <a:t>defends </a:t>
            </a:r>
            <a:r>
              <a:rPr lang="en-US" dirty="0"/>
              <a:t>prior day open…to accumulate a</a:t>
            </a:r>
            <a:r>
              <a:rPr lang="en-US" dirty="0" smtClean="0"/>
              <a:t> </a:t>
            </a:r>
            <a:r>
              <a:rPr lang="en-US" dirty="0"/>
              <a:t>retest </a:t>
            </a:r>
            <a:r>
              <a:rPr lang="en-US" dirty="0" smtClean="0"/>
              <a:t>of </a:t>
            </a:r>
            <a:r>
              <a:rPr lang="en-US" dirty="0"/>
              <a:t>1169.  In US RTH, they continue accumulating </a:t>
            </a:r>
            <a:r>
              <a:rPr lang="en-US" dirty="0" smtClean="0"/>
              <a:t>to </a:t>
            </a:r>
            <a:r>
              <a:rPr lang="en-US" dirty="0"/>
              <a:t>retest 1172, and </a:t>
            </a:r>
            <a:r>
              <a:rPr lang="en-US" dirty="0" smtClean="0"/>
              <a:t>then </a:t>
            </a:r>
            <a:r>
              <a:rPr lang="en-US" dirty="0"/>
              <a:t>prior day ADR-High 1174.40. </a:t>
            </a:r>
            <a:br>
              <a:rPr lang="en-US" dirty="0"/>
            </a:br>
            <a:r>
              <a:rPr lang="en-US" dirty="0"/>
              <a:t>Note: prices are defended near the 13 </a:t>
            </a:r>
            <a:r>
              <a:rPr lang="en-US" dirty="0" smtClean="0"/>
              <a:t>EMA…with </a:t>
            </a:r>
            <a:r>
              <a:rPr lang="en-US" dirty="0"/>
              <a:t>brief </a:t>
            </a:r>
            <a:r>
              <a:rPr lang="en-US" dirty="0" smtClean="0"/>
              <a:t>retraces </a:t>
            </a:r>
            <a:r>
              <a:rPr lang="en-US" dirty="0"/>
              <a:t>to the HTF </a:t>
            </a:r>
            <a:r>
              <a:rPr lang="en-US" dirty="0" smtClean="0"/>
              <a:t>EMA’s.</a:t>
            </a:r>
            <a:br>
              <a:rPr lang="en-US" dirty="0" smtClean="0"/>
            </a:br>
            <a:r>
              <a:rPr lang="en-US" dirty="0" smtClean="0"/>
              <a:t>The </a:t>
            </a:r>
            <a:r>
              <a:rPr lang="en-US" dirty="0"/>
              <a:t>OSC will reveal </a:t>
            </a:r>
            <a:r>
              <a:rPr lang="en-US" dirty="0" smtClean="0"/>
              <a:t>0 line cross or divergence reversals </a:t>
            </a:r>
            <a:r>
              <a:rPr lang="en-US" dirty="0"/>
              <a:t>at or near the 13 and HTC EMA.</a:t>
            </a:r>
          </a:p>
        </p:txBody>
      </p:sp>
    </p:spTree>
    <p:extLst>
      <p:ext uri="{BB962C8B-B14F-4D97-AF65-F5344CB8AC3E}">
        <p14:creationId xmlns:p14="http://schemas.microsoft.com/office/powerpoint/2010/main" val="3932635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457200" y="-76200"/>
            <a:ext cx="8229600" cy="868363"/>
          </a:xfrm>
        </p:spPr>
        <p:txBody>
          <a:bodyPr/>
          <a:lstStyle/>
          <a:p>
            <a:r>
              <a:rPr lang="en-US" sz="2800" dirty="0"/>
              <a:t>Imbalance </a:t>
            </a:r>
            <a:r>
              <a:rPr lang="en-US" sz="2800" dirty="0" smtClean="0"/>
              <a:t>Example: TF</a:t>
            </a:r>
          </a:p>
        </p:txBody>
      </p:sp>
      <p:pic>
        <p:nvPicPr>
          <p:cNvPr id="6" name="Picture 5" descr="TF 09-14 (6 Range)  8/28/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4291"/>
            <a:ext cx="9144000" cy="5183109"/>
          </a:xfrm>
          <a:prstGeom prst="rect">
            <a:avLst/>
          </a:prstGeom>
        </p:spPr>
      </p:pic>
    </p:spTree>
    <p:extLst>
      <p:ext uri="{BB962C8B-B14F-4D97-AF65-F5344CB8AC3E}">
        <p14:creationId xmlns:p14="http://schemas.microsoft.com/office/powerpoint/2010/main" val="534350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457200" y="-76200"/>
            <a:ext cx="8229600" cy="868363"/>
          </a:xfrm>
        </p:spPr>
        <p:txBody>
          <a:bodyPr/>
          <a:lstStyle/>
          <a:p>
            <a:r>
              <a:rPr lang="en-US" sz="3200" dirty="0"/>
              <a:t>Imbalance </a:t>
            </a:r>
            <a:r>
              <a:rPr lang="en-US" sz="3200" dirty="0" smtClean="0"/>
              <a:t>Example: TF</a:t>
            </a:r>
          </a:p>
        </p:txBody>
      </p:sp>
      <p:pic>
        <p:nvPicPr>
          <p:cNvPr id="3" name="Picture 2" descr="TF 09-14 (6 Range)  8/28/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83109"/>
          </a:xfrm>
          <a:prstGeom prst="rect">
            <a:avLst/>
          </a:prstGeom>
        </p:spPr>
      </p:pic>
    </p:spTree>
    <p:extLst>
      <p:ext uri="{BB962C8B-B14F-4D97-AF65-F5344CB8AC3E}">
        <p14:creationId xmlns:p14="http://schemas.microsoft.com/office/powerpoint/2010/main" val="877828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457200" y="-76200"/>
            <a:ext cx="8229600" cy="868363"/>
          </a:xfrm>
        </p:spPr>
        <p:txBody>
          <a:bodyPr/>
          <a:lstStyle/>
          <a:p>
            <a:r>
              <a:rPr lang="en-US" sz="3200" dirty="0" smtClean="0"/>
              <a:t>Imbalance</a:t>
            </a:r>
            <a:r>
              <a:rPr lang="en-US" sz="3200" dirty="0"/>
              <a:t> </a:t>
            </a:r>
            <a:r>
              <a:rPr lang="en-US" sz="3200" dirty="0" smtClean="0"/>
              <a:t>Example: TF</a:t>
            </a:r>
          </a:p>
        </p:txBody>
      </p:sp>
      <p:pic>
        <p:nvPicPr>
          <p:cNvPr id="2" name="Picture 1" descr="TF 09-14 (6 Range)  8/29/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83109"/>
          </a:xfrm>
          <a:prstGeom prst="rect">
            <a:avLst/>
          </a:prstGeom>
        </p:spPr>
      </p:pic>
    </p:spTree>
    <p:extLst>
      <p:ext uri="{BB962C8B-B14F-4D97-AF65-F5344CB8AC3E}">
        <p14:creationId xmlns:p14="http://schemas.microsoft.com/office/powerpoint/2010/main" val="2208871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457200" y="-76200"/>
            <a:ext cx="8229600" cy="868363"/>
          </a:xfrm>
        </p:spPr>
        <p:txBody>
          <a:bodyPr/>
          <a:lstStyle/>
          <a:p>
            <a:r>
              <a:rPr lang="en-US" sz="3200" dirty="0" smtClean="0"/>
              <a:t>Imbalance</a:t>
            </a:r>
            <a:r>
              <a:rPr lang="en-US" sz="3200" dirty="0"/>
              <a:t> </a:t>
            </a:r>
            <a:r>
              <a:rPr lang="en-US" sz="3200" dirty="0" smtClean="0"/>
              <a:t>Example: CL 11-14.</a:t>
            </a:r>
          </a:p>
        </p:txBody>
      </p:sp>
      <p:pic>
        <p:nvPicPr>
          <p:cNvPr id="5" name="Picture 4" descr="CL 11-14 (6 Range)  9/23/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5176562"/>
          </a:xfrm>
          <a:prstGeom prst="rect">
            <a:avLst/>
          </a:prstGeom>
        </p:spPr>
      </p:pic>
    </p:spTree>
    <p:extLst>
      <p:ext uri="{BB962C8B-B14F-4D97-AF65-F5344CB8AC3E}">
        <p14:creationId xmlns:p14="http://schemas.microsoft.com/office/powerpoint/2010/main" val="1198448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457200" y="-76200"/>
            <a:ext cx="8229600" cy="868363"/>
          </a:xfrm>
        </p:spPr>
        <p:txBody>
          <a:bodyPr/>
          <a:lstStyle/>
          <a:p>
            <a:r>
              <a:rPr lang="en-US" sz="3200" dirty="0" smtClean="0"/>
              <a:t>Imbalance</a:t>
            </a:r>
            <a:r>
              <a:rPr lang="en-US" sz="3200" dirty="0"/>
              <a:t> </a:t>
            </a:r>
            <a:r>
              <a:rPr lang="en-US" sz="3200" dirty="0" smtClean="0"/>
              <a:t>Example: CL 11-14.</a:t>
            </a:r>
          </a:p>
        </p:txBody>
      </p:sp>
      <p:pic>
        <p:nvPicPr>
          <p:cNvPr id="2" name="Picture 1" descr="CL 11-14 (6 Range)  9/23/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5176562"/>
          </a:xfrm>
          <a:prstGeom prst="rect">
            <a:avLst/>
          </a:prstGeom>
        </p:spPr>
      </p:pic>
    </p:spTree>
    <p:extLst>
      <p:ext uri="{BB962C8B-B14F-4D97-AF65-F5344CB8AC3E}">
        <p14:creationId xmlns:p14="http://schemas.microsoft.com/office/powerpoint/2010/main" val="3588632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Disclosure</a:t>
            </a:r>
          </a:p>
        </p:txBody>
      </p:sp>
      <p:sp>
        <p:nvSpPr>
          <p:cNvPr id="3" name="Content Placeholder 2"/>
          <p:cNvSpPr>
            <a:spLocks noGrp="1"/>
          </p:cNvSpPr>
          <p:nvPr>
            <p:ph idx="1"/>
          </p:nvPr>
        </p:nvSpPr>
        <p:spPr>
          <a:xfrm>
            <a:off x="914400" y="1295401"/>
            <a:ext cx="7467600" cy="4495800"/>
          </a:xfrm>
        </p:spPr>
        <p:txBody>
          <a:bodyPr>
            <a:normAutofit fontScale="92500"/>
          </a:bodyPr>
          <a:lstStyle/>
          <a:p>
            <a:pPr marL="0" indent="0">
              <a:buNone/>
              <a:defRPr/>
            </a:pPr>
            <a:r>
              <a:rPr lang="en-US" sz="2800" dirty="0" smtClean="0"/>
              <a:t>This material was created for those who are in live attendance October 20-22, 2014 in Las Vegas or by live web cast.</a:t>
            </a:r>
            <a:br>
              <a:rPr lang="en-US" sz="2800" dirty="0" smtClean="0"/>
            </a:br>
            <a:r>
              <a:rPr lang="en-US" sz="2800" dirty="0" smtClean="0"/>
              <a:t>Replication or sharing any of this information is prohibited…including to vendors/staff, trading schools /staff, or anyone who is either employed, owns, or affiliated with a financial firm. This material is also granted to those who purchase it at a future date…bearing the same responsibility and confidence under this disclosure. This material is copy-protected under law.</a:t>
            </a:r>
            <a:endParaRPr lang="en-US" sz="2800" dirty="0"/>
          </a:p>
        </p:txBody>
      </p:sp>
    </p:spTree>
    <p:extLst>
      <p:ext uri="{BB962C8B-B14F-4D97-AF65-F5344CB8AC3E}">
        <p14:creationId xmlns:p14="http://schemas.microsoft.com/office/powerpoint/2010/main" val="177211668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idx="1"/>
          </p:nvPr>
        </p:nvSpPr>
        <p:spPr>
          <a:xfrm>
            <a:off x="762000" y="1066800"/>
            <a:ext cx="7620000" cy="2895600"/>
          </a:xfrm>
        </p:spPr>
        <p:txBody>
          <a:bodyPr/>
          <a:lstStyle/>
          <a:p>
            <a:pPr>
              <a:defRPr/>
            </a:pPr>
            <a:r>
              <a:rPr lang="en-US" sz="2800" dirty="0" smtClean="0"/>
              <a:t>Once a trader is immersed to the process of manipulation, trading becomes more clear.</a:t>
            </a:r>
          </a:p>
          <a:p>
            <a:pPr>
              <a:defRPr/>
            </a:pPr>
            <a:r>
              <a:rPr lang="en-US" sz="2800" dirty="0"/>
              <a:t>F</a:t>
            </a:r>
            <a:r>
              <a:rPr lang="en-US" sz="2800" dirty="0" smtClean="0"/>
              <a:t>ollow the HTF EMA characteristics, harness the 13/50 EMA for near term continuation…be mindful of static price points and what mode the market is in…</a:t>
            </a:r>
            <a:br>
              <a:rPr lang="en-US" sz="2800" dirty="0" smtClean="0"/>
            </a:br>
            <a:r>
              <a:rPr lang="en-US" sz="2800" dirty="0" smtClean="0"/>
              <a:t/>
            </a:r>
            <a:br>
              <a:rPr lang="en-US" sz="2800" dirty="0" smtClean="0"/>
            </a:br>
            <a:r>
              <a:rPr lang="en-US" sz="2400" dirty="0" smtClean="0"/>
              <a:t>Limited Trade Range</a:t>
            </a:r>
            <a:br>
              <a:rPr lang="en-US" sz="2400" dirty="0" smtClean="0"/>
            </a:br>
            <a:r>
              <a:rPr lang="en-US" sz="2400" dirty="0" smtClean="0"/>
              <a:t>Trend Continuation</a:t>
            </a:r>
            <a:br>
              <a:rPr lang="en-US" sz="2400" dirty="0" smtClean="0"/>
            </a:br>
            <a:r>
              <a:rPr lang="en-US" sz="2400" dirty="0" smtClean="0"/>
              <a:t>Major Trend Retracement</a:t>
            </a:r>
          </a:p>
        </p:txBody>
      </p:sp>
    </p:spTree>
    <p:extLst>
      <p:ext uri="{BB962C8B-B14F-4D97-AF65-F5344CB8AC3E}">
        <p14:creationId xmlns:p14="http://schemas.microsoft.com/office/powerpoint/2010/main" val="3702761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ubtitle 2"/>
          <p:cNvSpPr>
            <a:spLocks noGrp="1"/>
          </p:cNvSpPr>
          <p:nvPr>
            <p:ph idx="1"/>
          </p:nvPr>
        </p:nvSpPr>
        <p:spPr>
          <a:xfrm>
            <a:off x="914400" y="1676400"/>
            <a:ext cx="7467600" cy="1524000"/>
          </a:xfrm>
        </p:spPr>
        <p:txBody>
          <a:bodyPr/>
          <a:lstStyle/>
          <a:p>
            <a:pPr marL="0" indent="0" algn="ctr">
              <a:buFontTx/>
              <a:buNone/>
            </a:pPr>
            <a:r>
              <a:rPr lang="en-US" sz="2800" dirty="0" smtClean="0"/>
              <a:t>Further questions, </a:t>
            </a:r>
            <a:br>
              <a:rPr lang="en-US" sz="2800" dirty="0" smtClean="0"/>
            </a:br>
            <a:endParaRPr lang="en-US" sz="2800" dirty="0" smtClean="0"/>
          </a:p>
          <a:p>
            <a:pPr marL="0" indent="0" algn="ctr">
              <a:buFontTx/>
              <a:buNone/>
            </a:pPr>
            <a:r>
              <a:rPr lang="en-US" sz="2800" dirty="0" smtClean="0"/>
              <a:t>tradingperspectives@outlook.com</a:t>
            </a:r>
            <a:endParaRPr lang="en-US" sz="2800" dirty="0"/>
          </a:p>
        </p:txBody>
      </p:sp>
      <p:sp>
        <p:nvSpPr>
          <p:cNvPr id="6" name="Title 1"/>
          <p:cNvSpPr>
            <a:spLocks noGrp="1"/>
          </p:cNvSpPr>
          <p:nvPr>
            <p:ph type="title"/>
          </p:nvPr>
        </p:nvSpPr>
        <p:spPr>
          <a:xfrm>
            <a:off x="457200" y="152400"/>
            <a:ext cx="8229600" cy="868363"/>
          </a:xfrm>
        </p:spPr>
        <p:txBody>
          <a:bodyPr/>
          <a:lstStyle/>
          <a:p>
            <a:r>
              <a:rPr lang="en-US" sz="3200" dirty="0" smtClean="0"/>
              <a:t>Q&amp;A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43000"/>
                    </a14:imgEffect>
                    <a14:imgEffect>
                      <a14:brightnessContrast bright="15000"/>
                    </a14:imgEffect>
                  </a14:imgLayer>
                </a14:imgProps>
              </a:ext>
              <a:ext uri="{28A0092B-C50C-407E-A947-70E740481C1C}">
                <a14:useLocalDpi xmlns:a14="http://schemas.microsoft.com/office/drawing/2010/main" val="0"/>
              </a:ext>
            </a:extLst>
          </a:blip>
          <a:stretch>
            <a:fillRect/>
          </a:stretch>
        </p:blipFill>
        <p:spPr>
          <a:xfrm>
            <a:off x="0" y="0"/>
            <a:ext cx="9144000" cy="5867400"/>
          </a:xfrm>
          <a:prstGeom prst="rect">
            <a:avLst/>
          </a:prstGeom>
        </p:spPr>
      </p:pic>
      <p:sp>
        <p:nvSpPr>
          <p:cNvPr id="5123" name="Subtitle 2"/>
          <p:cNvSpPr>
            <a:spLocks noGrp="1"/>
          </p:cNvSpPr>
          <p:nvPr>
            <p:ph idx="1"/>
          </p:nvPr>
        </p:nvSpPr>
        <p:spPr>
          <a:xfrm>
            <a:off x="2286000" y="1371600"/>
            <a:ext cx="4876800" cy="1704000"/>
          </a:xfrm>
        </p:spPr>
        <p:txBody>
          <a:bodyPr/>
          <a:lstStyle/>
          <a:p>
            <a:pPr marL="0" indent="0" algn="ctr">
              <a:buFontTx/>
              <a:buNone/>
              <a:defRPr/>
            </a:pPr>
            <a:r>
              <a:rPr lang="en-US" b="1" dirty="0" smtClean="0"/>
              <a:t>Imbalance</a:t>
            </a:r>
            <a:br>
              <a:rPr lang="en-US" b="1" dirty="0" smtClean="0"/>
            </a:br>
            <a:r>
              <a:rPr lang="en-US" b="1" dirty="0" smtClean="0"/>
              <a:t>and Cycles</a:t>
            </a:r>
            <a:br>
              <a:rPr lang="en-US" b="1" dirty="0" smtClean="0"/>
            </a:br>
            <a:endParaRPr lang="en-US" b="1" dirty="0"/>
          </a:p>
          <a:p>
            <a:pPr marL="0" indent="0" algn="ctr">
              <a:buFontTx/>
              <a:buNone/>
              <a:defRPr/>
            </a:pPr>
            <a:endParaRPr lang="en-US" b="1" dirty="0" smtClean="0"/>
          </a:p>
          <a:p>
            <a:pPr marL="0" indent="0" algn="ctr">
              <a:buFontTx/>
              <a:buNone/>
              <a:defRPr/>
            </a:pPr>
            <a:r>
              <a:rPr lang="en-US" b="1" dirty="0" smtClean="0"/>
              <a:t/>
            </a:r>
            <a:br>
              <a:rPr lang="en-US" b="1" dirty="0" smtClean="0"/>
            </a:br>
            <a:r>
              <a:rPr lang="en-US" b="1" dirty="0" smtClean="0"/>
              <a:t>Demand &amp; Supply Manipulation</a:t>
            </a:r>
            <a:br>
              <a:rPr lang="en-US" b="1" dirty="0" smtClean="0"/>
            </a:br>
            <a:endParaRPr lang="en-US" dirty="0" smtClean="0"/>
          </a:p>
        </p:txBody>
      </p:sp>
      <p:sp>
        <p:nvSpPr>
          <p:cNvPr id="19" name="TextBox 18"/>
          <p:cNvSpPr txBox="1"/>
          <p:nvPr/>
        </p:nvSpPr>
        <p:spPr>
          <a:xfrm>
            <a:off x="3429000" y="5181600"/>
            <a:ext cx="2514600" cy="369332"/>
          </a:xfrm>
          <a:prstGeom prst="rect">
            <a:avLst/>
          </a:prstGeom>
          <a:noFill/>
        </p:spPr>
        <p:txBody>
          <a:bodyPr wrap="square" rtlCol="0">
            <a:spAutoFit/>
          </a:bodyPr>
          <a:lstStyle/>
          <a:p>
            <a:pPr algn="ctr"/>
            <a:r>
              <a:rPr lang="en-US" dirty="0" smtClean="0"/>
              <a:t>by George Ambrose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txBox="1">
            <a:spLocks/>
          </p:cNvSpPr>
          <p:nvPr/>
        </p:nvSpPr>
        <p:spPr bwMode="auto">
          <a:xfrm>
            <a:off x="4191000" y="1524000"/>
            <a:ext cx="472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en-US" sz="2600" dirty="0"/>
              <a:t>S</a:t>
            </a:r>
            <a:r>
              <a:rPr lang="en-US" sz="2600" dirty="0" smtClean="0"/>
              <a:t>uccessful traders rarely talk.</a:t>
            </a:r>
          </a:p>
          <a:p>
            <a:pPr algn="ctr">
              <a:spcBef>
                <a:spcPct val="20000"/>
              </a:spcBef>
            </a:pPr>
            <a:r>
              <a:rPr lang="en-US" sz="2600" dirty="0"/>
              <a:t/>
            </a:r>
            <a:br>
              <a:rPr lang="en-US" sz="2600" dirty="0"/>
            </a:br>
            <a:r>
              <a:rPr lang="en-US" sz="2600" dirty="0"/>
              <a:t>S</a:t>
            </a:r>
            <a:r>
              <a:rPr lang="en-US" sz="2600" dirty="0" smtClean="0"/>
              <a:t>eminars by SniperScalping.com are opportunities to learn from successful traders sharing perspectives to assist traders in maturation.</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820985"/>
            <a:ext cx="3657600" cy="3360615"/>
          </a:xfrm>
        </p:spPr>
      </p:pic>
      <p:sp>
        <p:nvSpPr>
          <p:cNvPr id="8" name="Title 1"/>
          <p:cNvSpPr>
            <a:spLocks noGrp="1"/>
          </p:cNvSpPr>
          <p:nvPr>
            <p:ph type="title"/>
          </p:nvPr>
        </p:nvSpPr>
        <p:spPr>
          <a:xfrm>
            <a:off x="457200" y="76200"/>
            <a:ext cx="8229600" cy="868363"/>
          </a:xfrm>
        </p:spPr>
        <p:txBody>
          <a:bodyPr/>
          <a:lstStyle/>
          <a:p>
            <a:r>
              <a:rPr lang="en-US" sz="2800" dirty="0" smtClean="0"/>
              <a:t>A Word from Mrs. Sister </a:t>
            </a:r>
            <a:r>
              <a:rPr lang="en-US" sz="2800" dirty="0" err="1" smtClean="0"/>
              <a:t>Elephont</a:t>
            </a:r>
            <a:endParaRPr lang="en-US" sz="2800" dirty="0" smtClean="0"/>
          </a:p>
        </p:txBody>
      </p:sp>
    </p:spTree>
    <p:extLst>
      <p:ext uri="{BB962C8B-B14F-4D97-AF65-F5344CB8AC3E}">
        <p14:creationId xmlns:p14="http://schemas.microsoft.com/office/powerpoint/2010/main" val="265527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1066800" y="1371600"/>
            <a:ext cx="6934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ctr">
              <a:spcBef>
                <a:spcPct val="20000"/>
              </a:spcBef>
              <a:buFont typeface="Arial" panose="020B0604020202020204" pitchFamily="34" charset="0"/>
              <a:buChar char="•"/>
            </a:pPr>
            <a:r>
              <a:rPr lang="en-US" sz="2600" dirty="0" smtClean="0"/>
              <a:t>22 years Stock and trading experience</a:t>
            </a:r>
          </a:p>
          <a:p>
            <a:pPr marL="457200" indent="-457200" algn="ctr">
              <a:spcBef>
                <a:spcPct val="20000"/>
              </a:spcBef>
              <a:buFont typeface="Arial" panose="020B0604020202020204" pitchFamily="34" charset="0"/>
              <a:buChar char="•"/>
            </a:pPr>
            <a:r>
              <a:rPr lang="en-US" sz="2600" dirty="0" smtClean="0"/>
              <a:t>Formed Syner-G Wealth Group LLC commodity Pool</a:t>
            </a:r>
          </a:p>
          <a:p>
            <a:pPr marL="457200" indent="-457200" algn="ctr">
              <a:spcBef>
                <a:spcPct val="20000"/>
              </a:spcBef>
              <a:buFont typeface="Arial" panose="020B0604020202020204" pitchFamily="34" charset="0"/>
              <a:buChar char="•"/>
            </a:pPr>
            <a:r>
              <a:rPr lang="en-US" sz="2600" dirty="0" smtClean="0"/>
              <a:t>Perspectives4Trading LLC</a:t>
            </a:r>
            <a:br>
              <a:rPr lang="en-US" sz="2600" dirty="0" smtClean="0"/>
            </a:br>
            <a:r>
              <a:rPr lang="en-US" sz="2600" dirty="0" smtClean="0"/>
              <a:t>“Continued Learning for Traders”</a:t>
            </a:r>
          </a:p>
          <a:p>
            <a:pPr marL="457200" indent="-457200" algn="ctr">
              <a:spcBef>
                <a:spcPct val="20000"/>
              </a:spcBef>
              <a:buFont typeface="Arial" panose="020B0604020202020204" pitchFamily="34" charset="0"/>
              <a:buChar char="•"/>
            </a:pPr>
            <a:r>
              <a:rPr lang="en-US" sz="2600" dirty="0" smtClean="0"/>
              <a:t>Online “Self-Directed Traders’ Hangout”</a:t>
            </a:r>
          </a:p>
          <a:p>
            <a:pPr marL="457200" indent="-457200" algn="ctr">
              <a:spcBef>
                <a:spcPct val="20000"/>
              </a:spcBef>
              <a:buFont typeface="Arial" panose="020B0604020202020204" pitchFamily="34" charset="0"/>
              <a:buChar char="•"/>
            </a:pPr>
            <a:r>
              <a:rPr lang="en-US" sz="2600" dirty="0" smtClean="0"/>
              <a:t>Supports local churches and charities</a:t>
            </a:r>
          </a:p>
          <a:p>
            <a:pPr marL="457200" indent="-457200" algn="ctr">
              <a:spcBef>
                <a:spcPct val="20000"/>
              </a:spcBef>
              <a:buFont typeface="Arial" panose="020B0604020202020204" pitchFamily="34" charset="0"/>
              <a:buChar char="•"/>
            </a:pPr>
            <a:r>
              <a:rPr lang="en-US" sz="2600" dirty="0" smtClean="0"/>
              <a:t>Worship Leader and song composer</a:t>
            </a:r>
            <a:endParaRPr lang="en-US" sz="2600" dirty="0"/>
          </a:p>
        </p:txBody>
      </p:sp>
      <p:sp>
        <p:nvSpPr>
          <p:cNvPr id="7" name="Title 1"/>
          <p:cNvSpPr>
            <a:spLocks noGrp="1"/>
          </p:cNvSpPr>
          <p:nvPr>
            <p:ph type="title"/>
          </p:nvPr>
        </p:nvSpPr>
        <p:spPr>
          <a:xfrm>
            <a:off x="457200" y="76200"/>
            <a:ext cx="8229600" cy="868363"/>
          </a:xfrm>
        </p:spPr>
        <p:txBody>
          <a:bodyPr/>
          <a:lstStyle/>
          <a:p>
            <a:r>
              <a:rPr lang="en-US" sz="2800" dirty="0" smtClean="0"/>
              <a:t>George’s Background</a:t>
            </a:r>
          </a:p>
        </p:txBody>
      </p:sp>
    </p:spTree>
    <p:extLst>
      <p:ext uri="{BB962C8B-B14F-4D97-AF65-F5344CB8AC3E}">
        <p14:creationId xmlns:p14="http://schemas.microsoft.com/office/powerpoint/2010/main" val="1930207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08600" y="914400"/>
            <a:ext cx="3149600" cy="4983163"/>
          </a:xfrm>
          <a:scene3d>
            <a:camera prst="orthographicFront">
              <a:rot lat="0" lon="10799999" rev="0"/>
            </a:camera>
            <a:lightRig rig="threePt" dir="t"/>
          </a:scene3d>
        </p:spPr>
      </p:pic>
      <p:sp>
        <p:nvSpPr>
          <p:cNvPr id="5" name="Subtitle 2"/>
          <p:cNvSpPr txBox="1">
            <a:spLocks/>
          </p:cNvSpPr>
          <p:nvPr/>
        </p:nvSpPr>
        <p:spPr bwMode="auto">
          <a:xfrm>
            <a:off x="228600" y="1585356"/>
            <a:ext cx="480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en-US" sz="2600" dirty="0" smtClean="0"/>
              <a:t>If a trader avoids 20 losses </a:t>
            </a:r>
            <a:r>
              <a:rPr lang="en-US" sz="2600" b="1" dirty="0" smtClean="0"/>
              <a:t>a week</a:t>
            </a:r>
            <a:r>
              <a:rPr lang="en-US" sz="2600" dirty="0" smtClean="0"/>
              <a:t> = </a:t>
            </a:r>
            <a:r>
              <a:rPr lang="en-US" sz="2600" dirty="0" smtClean="0"/>
              <a:t>-$</a:t>
            </a:r>
            <a:r>
              <a:rPr lang="en-US" sz="2600" dirty="0" smtClean="0"/>
              <a:t>2400 @ 12 tick stop.</a:t>
            </a:r>
          </a:p>
          <a:p>
            <a:pPr algn="ctr">
              <a:spcBef>
                <a:spcPct val="20000"/>
              </a:spcBef>
            </a:pPr>
            <a:r>
              <a:rPr lang="en-US" sz="2600" dirty="0" smtClean="0"/>
              <a:t/>
            </a:r>
            <a:br>
              <a:rPr lang="en-US" sz="2600" dirty="0" smtClean="0"/>
            </a:br>
            <a:r>
              <a:rPr lang="en-US" sz="2600" dirty="0" smtClean="0"/>
              <a:t>If a trader improves,</a:t>
            </a:r>
          </a:p>
          <a:p>
            <a:pPr algn="ctr">
              <a:spcBef>
                <a:spcPct val="20000"/>
              </a:spcBef>
            </a:pPr>
            <a:r>
              <a:rPr lang="en-US" sz="2600" dirty="0" smtClean="0"/>
              <a:t>allowing a runner to run potential = $300/1200 </a:t>
            </a:r>
            <a:r>
              <a:rPr lang="en-US" sz="2600" b="1" dirty="0" smtClean="0"/>
              <a:t>a day </a:t>
            </a:r>
            <a:r>
              <a:rPr lang="en-US" sz="2600" dirty="0" smtClean="0"/>
              <a:t>extra capital.</a:t>
            </a:r>
          </a:p>
          <a:p>
            <a:pPr algn="ctr">
              <a:spcBef>
                <a:spcPct val="20000"/>
              </a:spcBef>
            </a:pPr>
            <a:r>
              <a:rPr lang="en-US" sz="2600" dirty="0"/>
              <a:t/>
            </a:r>
            <a:br>
              <a:rPr lang="en-US" sz="2600" dirty="0"/>
            </a:br>
            <a:r>
              <a:rPr lang="en-US" sz="2600" dirty="0" smtClean="0"/>
              <a:t>Study, adapt</a:t>
            </a:r>
            <a:endParaRPr lang="en-US" sz="2600" dirty="0"/>
          </a:p>
        </p:txBody>
      </p:sp>
      <p:sp>
        <p:nvSpPr>
          <p:cNvPr id="7" name="Title 1"/>
          <p:cNvSpPr>
            <a:spLocks noGrp="1"/>
          </p:cNvSpPr>
          <p:nvPr>
            <p:ph type="title"/>
          </p:nvPr>
        </p:nvSpPr>
        <p:spPr>
          <a:xfrm>
            <a:off x="457200" y="76200"/>
            <a:ext cx="8229600" cy="868363"/>
          </a:xfrm>
        </p:spPr>
        <p:txBody>
          <a:bodyPr/>
          <a:lstStyle/>
          <a:p>
            <a:r>
              <a:rPr lang="en-US" sz="2800" dirty="0" smtClean="0"/>
              <a:t>A Word from Mrs. Sister </a:t>
            </a:r>
            <a:r>
              <a:rPr lang="en-US" sz="2800" dirty="0" err="1" smtClean="0"/>
              <a:t>Elephont</a:t>
            </a:r>
            <a:endParaRPr lang="en-US" sz="2800" dirty="0" smtClean="0"/>
          </a:p>
        </p:txBody>
      </p:sp>
    </p:spTree>
    <p:extLst>
      <p:ext uri="{BB962C8B-B14F-4D97-AF65-F5344CB8AC3E}">
        <p14:creationId xmlns:p14="http://schemas.microsoft.com/office/powerpoint/2010/main" val="146252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066800"/>
            <a:ext cx="3149600" cy="4983163"/>
          </a:xfrm>
        </p:spPr>
      </p:pic>
      <p:sp>
        <p:nvSpPr>
          <p:cNvPr id="9219" name="Subtitle 2"/>
          <p:cNvSpPr txBox="1">
            <a:spLocks/>
          </p:cNvSpPr>
          <p:nvPr/>
        </p:nvSpPr>
        <p:spPr bwMode="auto">
          <a:xfrm>
            <a:off x="4343400" y="1600200"/>
            <a:ext cx="449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en-US" sz="2600" dirty="0" smtClean="0"/>
              <a:t>Regardless of the electronic era of trading:</a:t>
            </a:r>
            <a:br>
              <a:rPr lang="en-US" sz="2600" dirty="0" smtClean="0"/>
            </a:br>
            <a:r>
              <a:rPr lang="en-US" sz="2600" dirty="0" smtClean="0"/>
              <a:t/>
            </a:r>
            <a:br>
              <a:rPr lang="en-US" sz="2600" dirty="0" smtClean="0"/>
            </a:br>
            <a:r>
              <a:rPr lang="en-US" sz="2600" dirty="0" smtClean="0"/>
              <a:t>The markets will always have the Market Maker Model.</a:t>
            </a:r>
          </a:p>
          <a:p>
            <a:pPr algn="ctr">
              <a:spcBef>
                <a:spcPct val="20000"/>
              </a:spcBef>
            </a:pPr>
            <a:r>
              <a:rPr lang="en-US" sz="2600" dirty="0" smtClean="0"/>
              <a:t>The structure &amp; price action with specific participant behavior will not change</a:t>
            </a:r>
            <a:endParaRPr lang="en-US" sz="2600" dirty="0"/>
          </a:p>
        </p:txBody>
      </p:sp>
      <p:sp>
        <p:nvSpPr>
          <p:cNvPr id="9221" name="Title 1"/>
          <p:cNvSpPr>
            <a:spLocks noGrp="1"/>
          </p:cNvSpPr>
          <p:nvPr>
            <p:ph type="title"/>
          </p:nvPr>
        </p:nvSpPr>
        <p:spPr>
          <a:xfrm>
            <a:off x="457200" y="76200"/>
            <a:ext cx="8229600" cy="868363"/>
          </a:xfrm>
        </p:spPr>
        <p:txBody>
          <a:bodyPr/>
          <a:lstStyle/>
          <a:p>
            <a:r>
              <a:rPr lang="en-US" sz="2800" dirty="0" smtClean="0"/>
              <a:t>A Word from Mrs. Sister </a:t>
            </a:r>
            <a:r>
              <a:rPr lang="en-US" sz="2800" dirty="0" err="1" smtClean="0"/>
              <a:t>Elephont</a:t>
            </a:r>
            <a:endParaRPr lang="en-US" sz="2800" dirty="0" smtClean="0"/>
          </a:p>
        </p:txBody>
      </p:sp>
    </p:spTree>
    <p:extLst>
      <p:ext uri="{BB962C8B-B14F-4D97-AF65-F5344CB8AC3E}">
        <p14:creationId xmlns:p14="http://schemas.microsoft.com/office/powerpoint/2010/main" val="2257237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066800"/>
            <a:ext cx="6177460" cy="4754563"/>
          </a:xfrm>
        </p:spPr>
      </p:pic>
      <p:sp>
        <p:nvSpPr>
          <p:cNvPr id="9" name="Title 1"/>
          <p:cNvSpPr>
            <a:spLocks noGrp="1"/>
          </p:cNvSpPr>
          <p:nvPr>
            <p:ph type="title"/>
          </p:nvPr>
        </p:nvSpPr>
        <p:spPr>
          <a:xfrm>
            <a:off x="457200" y="76200"/>
            <a:ext cx="8229600" cy="868363"/>
          </a:xfrm>
        </p:spPr>
        <p:txBody>
          <a:bodyPr/>
          <a:lstStyle/>
          <a:p>
            <a:r>
              <a:rPr lang="en-US" sz="2800" dirty="0" smtClean="0"/>
              <a:t>The Market Maker Model of Every Market</a:t>
            </a:r>
          </a:p>
        </p:txBody>
      </p:sp>
      <p:sp>
        <p:nvSpPr>
          <p:cNvPr id="2" name="TextBox 1"/>
          <p:cNvSpPr txBox="1"/>
          <p:nvPr/>
        </p:nvSpPr>
        <p:spPr>
          <a:xfrm>
            <a:off x="1295400" y="5405735"/>
            <a:ext cx="6781800" cy="400110"/>
          </a:xfrm>
          <a:prstGeom prst="rect">
            <a:avLst/>
          </a:prstGeom>
          <a:noFill/>
        </p:spPr>
        <p:txBody>
          <a:bodyPr wrap="square" rtlCol="0">
            <a:spAutoFit/>
          </a:bodyPr>
          <a:lstStyle/>
          <a:p>
            <a:r>
              <a:rPr lang="en-US" sz="2000" b="1" dirty="0" smtClean="0"/>
              <a:t>Is this model relevant in the electronic era of trading?</a:t>
            </a:r>
            <a:endParaRPr lang="en-US" sz="2000" b="1" dirty="0"/>
          </a:p>
        </p:txBody>
      </p:sp>
    </p:spTree>
    <p:extLst>
      <p:ext uri="{BB962C8B-B14F-4D97-AF65-F5344CB8AC3E}">
        <p14:creationId xmlns:p14="http://schemas.microsoft.com/office/powerpoint/2010/main" val="2434897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41740</TotalTime>
  <Words>765</Words>
  <Application>Microsoft Office PowerPoint</Application>
  <PresentationFormat>On-screen Show (4:3)</PresentationFormat>
  <Paragraphs>101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Manipulation</vt:lpstr>
      <vt:lpstr>Risk Disclosure</vt:lpstr>
      <vt:lpstr>Disclosure</vt:lpstr>
      <vt:lpstr>PowerPoint Presentation</vt:lpstr>
      <vt:lpstr>A Word from Mrs. Sister Elephont</vt:lpstr>
      <vt:lpstr>George’s Background</vt:lpstr>
      <vt:lpstr>A Word from Mrs. Sister Elephont</vt:lpstr>
      <vt:lpstr>A Word from Mrs. Sister Elephont</vt:lpstr>
      <vt:lpstr>The Market Maker Model of Every Market</vt:lpstr>
      <vt:lpstr>The Market Maker Model of Every Market</vt:lpstr>
      <vt:lpstr>What is an imbalance?</vt:lpstr>
      <vt:lpstr>Following Imbalance</vt:lpstr>
      <vt:lpstr>Following Imbalance</vt:lpstr>
      <vt:lpstr>Following Imbalance</vt:lpstr>
      <vt:lpstr>Following Imbalance</vt:lpstr>
      <vt:lpstr>The Market Maker Model of Every Market</vt:lpstr>
      <vt:lpstr>The Market Maker Model of Every Market</vt:lpstr>
      <vt:lpstr>The Market Maker Model of Every Market</vt:lpstr>
      <vt:lpstr>Following Imbalance</vt:lpstr>
      <vt:lpstr>Following Imbalance</vt:lpstr>
      <vt:lpstr>PowerPoint Presentation</vt:lpstr>
      <vt:lpstr>PowerPoint Presentation</vt:lpstr>
      <vt:lpstr>PowerPoint Presentation</vt:lpstr>
      <vt:lpstr>PowerPoint Presentation</vt:lpstr>
      <vt:lpstr>Imbalance Example: TF</vt:lpstr>
      <vt:lpstr>Imbalance Example: TF</vt:lpstr>
      <vt:lpstr>Imbalance Example: TF</vt:lpstr>
      <vt:lpstr>Imbalance Example: CL 11-14.</vt:lpstr>
      <vt:lpstr>Imbalance Example: CL 11-14.</vt:lpstr>
      <vt:lpstr>PowerPoint Presentation</vt:lpstr>
      <vt:lpstr>Q&amp;A</vt:lpstr>
    </vt:vector>
  </TitlesOfParts>
  <Company>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dc:creator>
  <cp:lastModifiedBy>George</cp:lastModifiedBy>
  <cp:revision>447</cp:revision>
  <dcterms:created xsi:type="dcterms:W3CDTF">2013-09-13T17:44:32Z</dcterms:created>
  <dcterms:modified xsi:type="dcterms:W3CDTF">2014-09-26T16:14:47Z</dcterms:modified>
</cp:coreProperties>
</file>