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9" r:id="rId5"/>
    <p:sldId id="261" r:id="rId6"/>
    <p:sldId id="258" r:id="rId7"/>
    <p:sldId id="263" r:id="rId8"/>
    <p:sldId id="262" r:id="rId9"/>
  </p:sldIdLst>
  <p:sldSz cx="12192000" cy="6858000"/>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9" autoAdjust="0"/>
    <p:restoredTop sz="94660"/>
  </p:normalViewPr>
  <p:slideViewPr>
    <p:cSldViewPr snapToGrid="0">
      <p:cViewPr varScale="1">
        <p:scale>
          <a:sx n="46" d="100"/>
          <a:sy n="46" d="100"/>
        </p:scale>
        <p:origin x="58" y="3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h-TH"/>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h-TH"/>
          </a:p>
        </p:txBody>
      </p:sp>
      <p:sp>
        <p:nvSpPr>
          <p:cNvPr id="4" name="Date Placeholder 3"/>
          <p:cNvSpPr>
            <a:spLocks noGrp="1"/>
          </p:cNvSpPr>
          <p:nvPr>
            <p:ph type="dt" sz="half" idx="10"/>
          </p:nvPr>
        </p:nvSpPr>
        <p:spPr/>
        <p:txBody>
          <a:bodyPr/>
          <a:lstStyle/>
          <a:p>
            <a:fld id="{58DA43EC-98F7-4C5F-AD46-4B3658B343BF}" type="datetimeFigureOut">
              <a:rPr lang="th-TH" smtClean="0"/>
              <a:t>23/06/58</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A1680CEC-E91D-4062-B373-E5B346C98374}" type="slidenum">
              <a:rPr lang="th-TH" smtClean="0"/>
              <a:t>‹#›</a:t>
            </a:fld>
            <a:endParaRPr lang="th-TH"/>
          </a:p>
        </p:txBody>
      </p:sp>
    </p:spTree>
    <p:extLst>
      <p:ext uri="{BB962C8B-B14F-4D97-AF65-F5344CB8AC3E}">
        <p14:creationId xmlns:p14="http://schemas.microsoft.com/office/powerpoint/2010/main" val="2289612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p>
            <a:fld id="{58DA43EC-98F7-4C5F-AD46-4B3658B343BF}" type="datetimeFigureOut">
              <a:rPr lang="th-TH" smtClean="0"/>
              <a:t>23/06/58</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A1680CEC-E91D-4062-B373-E5B346C98374}" type="slidenum">
              <a:rPr lang="th-TH" smtClean="0"/>
              <a:t>‹#›</a:t>
            </a:fld>
            <a:endParaRPr lang="th-TH"/>
          </a:p>
        </p:txBody>
      </p:sp>
    </p:spTree>
    <p:extLst>
      <p:ext uri="{BB962C8B-B14F-4D97-AF65-F5344CB8AC3E}">
        <p14:creationId xmlns:p14="http://schemas.microsoft.com/office/powerpoint/2010/main" val="1020711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h-TH"/>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p>
            <a:fld id="{58DA43EC-98F7-4C5F-AD46-4B3658B343BF}" type="datetimeFigureOut">
              <a:rPr lang="th-TH" smtClean="0"/>
              <a:t>23/06/58</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A1680CEC-E91D-4062-B373-E5B346C98374}" type="slidenum">
              <a:rPr lang="th-TH" smtClean="0"/>
              <a:t>‹#›</a:t>
            </a:fld>
            <a:endParaRPr lang="th-TH"/>
          </a:p>
        </p:txBody>
      </p:sp>
    </p:spTree>
    <p:extLst>
      <p:ext uri="{BB962C8B-B14F-4D97-AF65-F5344CB8AC3E}">
        <p14:creationId xmlns:p14="http://schemas.microsoft.com/office/powerpoint/2010/main" val="603504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10"/>
          </p:nvPr>
        </p:nvSpPr>
        <p:spPr/>
        <p:txBody>
          <a:bodyPr/>
          <a:lstStyle/>
          <a:p>
            <a:fld id="{58DA43EC-98F7-4C5F-AD46-4B3658B343BF}" type="datetimeFigureOut">
              <a:rPr lang="th-TH" smtClean="0"/>
              <a:t>23/06/58</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A1680CEC-E91D-4062-B373-E5B346C98374}" type="slidenum">
              <a:rPr lang="th-TH" smtClean="0"/>
              <a:t>‹#›</a:t>
            </a:fld>
            <a:endParaRPr lang="th-TH"/>
          </a:p>
        </p:txBody>
      </p:sp>
    </p:spTree>
    <p:extLst>
      <p:ext uri="{BB962C8B-B14F-4D97-AF65-F5344CB8AC3E}">
        <p14:creationId xmlns:p14="http://schemas.microsoft.com/office/powerpoint/2010/main" val="810705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h-TH"/>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DA43EC-98F7-4C5F-AD46-4B3658B343BF}" type="datetimeFigureOut">
              <a:rPr lang="th-TH" smtClean="0"/>
              <a:t>23/06/58</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A1680CEC-E91D-4062-B373-E5B346C98374}" type="slidenum">
              <a:rPr lang="th-TH" smtClean="0"/>
              <a:t>‹#›</a:t>
            </a:fld>
            <a:endParaRPr lang="th-TH"/>
          </a:p>
        </p:txBody>
      </p:sp>
    </p:spTree>
    <p:extLst>
      <p:ext uri="{BB962C8B-B14F-4D97-AF65-F5344CB8AC3E}">
        <p14:creationId xmlns:p14="http://schemas.microsoft.com/office/powerpoint/2010/main" val="1305440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5" name="Date Placeholder 4"/>
          <p:cNvSpPr>
            <a:spLocks noGrp="1"/>
          </p:cNvSpPr>
          <p:nvPr>
            <p:ph type="dt" sz="half" idx="10"/>
          </p:nvPr>
        </p:nvSpPr>
        <p:spPr/>
        <p:txBody>
          <a:bodyPr/>
          <a:lstStyle/>
          <a:p>
            <a:fld id="{58DA43EC-98F7-4C5F-AD46-4B3658B343BF}" type="datetimeFigureOut">
              <a:rPr lang="th-TH" smtClean="0"/>
              <a:t>23/06/58</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A1680CEC-E91D-4062-B373-E5B346C98374}" type="slidenum">
              <a:rPr lang="th-TH" smtClean="0"/>
              <a:t>‹#›</a:t>
            </a:fld>
            <a:endParaRPr lang="th-TH"/>
          </a:p>
        </p:txBody>
      </p:sp>
    </p:spTree>
    <p:extLst>
      <p:ext uri="{BB962C8B-B14F-4D97-AF65-F5344CB8AC3E}">
        <p14:creationId xmlns:p14="http://schemas.microsoft.com/office/powerpoint/2010/main" val="1287358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h-TH"/>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7" name="Date Placeholder 6"/>
          <p:cNvSpPr>
            <a:spLocks noGrp="1"/>
          </p:cNvSpPr>
          <p:nvPr>
            <p:ph type="dt" sz="half" idx="10"/>
          </p:nvPr>
        </p:nvSpPr>
        <p:spPr/>
        <p:txBody>
          <a:bodyPr/>
          <a:lstStyle/>
          <a:p>
            <a:fld id="{58DA43EC-98F7-4C5F-AD46-4B3658B343BF}" type="datetimeFigureOut">
              <a:rPr lang="th-TH" smtClean="0"/>
              <a:t>23/06/58</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A1680CEC-E91D-4062-B373-E5B346C98374}" type="slidenum">
              <a:rPr lang="th-TH" smtClean="0"/>
              <a:t>‹#›</a:t>
            </a:fld>
            <a:endParaRPr lang="th-TH"/>
          </a:p>
        </p:txBody>
      </p:sp>
    </p:spTree>
    <p:extLst>
      <p:ext uri="{BB962C8B-B14F-4D97-AF65-F5344CB8AC3E}">
        <p14:creationId xmlns:p14="http://schemas.microsoft.com/office/powerpoint/2010/main" val="246051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h-TH"/>
          </a:p>
        </p:txBody>
      </p:sp>
      <p:sp>
        <p:nvSpPr>
          <p:cNvPr id="3" name="Date Placeholder 2"/>
          <p:cNvSpPr>
            <a:spLocks noGrp="1"/>
          </p:cNvSpPr>
          <p:nvPr>
            <p:ph type="dt" sz="half" idx="10"/>
          </p:nvPr>
        </p:nvSpPr>
        <p:spPr/>
        <p:txBody>
          <a:bodyPr/>
          <a:lstStyle/>
          <a:p>
            <a:fld id="{58DA43EC-98F7-4C5F-AD46-4B3658B343BF}" type="datetimeFigureOut">
              <a:rPr lang="th-TH" smtClean="0"/>
              <a:t>23/06/58</a:t>
            </a:fld>
            <a:endParaRPr lang="th-TH"/>
          </a:p>
        </p:txBody>
      </p:sp>
      <p:sp>
        <p:nvSpPr>
          <p:cNvPr id="4" name="Footer Placeholder 3"/>
          <p:cNvSpPr>
            <a:spLocks noGrp="1"/>
          </p:cNvSpPr>
          <p:nvPr>
            <p:ph type="ftr" sz="quarter" idx="11"/>
          </p:nvPr>
        </p:nvSpPr>
        <p:spPr/>
        <p:txBody>
          <a:bodyPr/>
          <a:lstStyle/>
          <a:p>
            <a:endParaRPr lang="th-TH"/>
          </a:p>
        </p:txBody>
      </p:sp>
      <p:sp>
        <p:nvSpPr>
          <p:cNvPr id="5" name="Slide Number Placeholder 4"/>
          <p:cNvSpPr>
            <a:spLocks noGrp="1"/>
          </p:cNvSpPr>
          <p:nvPr>
            <p:ph type="sldNum" sz="quarter" idx="12"/>
          </p:nvPr>
        </p:nvSpPr>
        <p:spPr/>
        <p:txBody>
          <a:bodyPr/>
          <a:lstStyle/>
          <a:p>
            <a:fld id="{A1680CEC-E91D-4062-B373-E5B346C98374}" type="slidenum">
              <a:rPr lang="th-TH" smtClean="0"/>
              <a:t>‹#›</a:t>
            </a:fld>
            <a:endParaRPr lang="th-TH"/>
          </a:p>
        </p:txBody>
      </p:sp>
    </p:spTree>
    <p:extLst>
      <p:ext uri="{BB962C8B-B14F-4D97-AF65-F5344CB8AC3E}">
        <p14:creationId xmlns:p14="http://schemas.microsoft.com/office/powerpoint/2010/main" val="1017746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DA43EC-98F7-4C5F-AD46-4B3658B343BF}" type="datetimeFigureOut">
              <a:rPr lang="th-TH" smtClean="0"/>
              <a:t>23/06/58</a:t>
            </a:fld>
            <a:endParaRPr lang="th-TH"/>
          </a:p>
        </p:txBody>
      </p:sp>
      <p:sp>
        <p:nvSpPr>
          <p:cNvPr id="3" name="Footer Placeholder 2"/>
          <p:cNvSpPr>
            <a:spLocks noGrp="1"/>
          </p:cNvSpPr>
          <p:nvPr>
            <p:ph type="ftr" sz="quarter" idx="11"/>
          </p:nvPr>
        </p:nvSpPr>
        <p:spPr/>
        <p:txBody>
          <a:bodyPr/>
          <a:lstStyle/>
          <a:p>
            <a:endParaRPr lang="th-TH"/>
          </a:p>
        </p:txBody>
      </p:sp>
      <p:sp>
        <p:nvSpPr>
          <p:cNvPr id="4" name="Slide Number Placeholder 3"/>
          <p:cNvSpPr>
            <a:spLocks noGrp="1"/>
          </p:cNvSpPr>
          <p:nvPr>
            <p:ph type="sldNum" sz="quarter" idx="12"/>
          </p:nvPr>
        </p:nvSpPr>
        <p:spPr/>
        <p:txBody>
          <a:bodyPr/>
          <a:lstStyle/>
          <a:p>
            <a:fld id="{A1680CEC-E91D-4062-B373-E5B346C98374}" type="slidenum">
              <a:rPr lang="th-TH" smtClean="0"/>
              <a:t>‹#›</a:t>
            </a:fld>
            <a:endParaRPr lang="th-TH"/>
          </a:p>
        </p:txBody>
      </p:sp>
    </p:spTree>
    <p:extLst>
      <p:ext uri="{BB962C8B-B14F-4D97-AF65-F5344CB8AC3E}">
        <p14:creationId xmlns:p14="http://schemas.microsoft.com/office/powerpoint/2010/main" val="2387237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h-TH"/>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DA43EC-98F7-4C5F-AD46-4B3658B343BF}" type="datetimeFigureOut">
              <a:rPr lang="th-TH" smtClean="0"/>
              <a:t>23/06/58</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A1680CEC-E91D-4062-B373-E5B346C98374}" type="slidenum">
              <a:rPr lang="th-TH" smtClean="0"/>
              <a:t>‹#›</a:t>
            </a:fld>
            <a:endParaRPr lang="th-TH"/>
          </a:p>
        </p:txBody>
      </p:sp>
    </p:spTree>
    <p:extLst>
      <p:ext uri="{BB962C8B-B14F-4D97-AF65-F5344CB8AC3E}">
        <p14:creationId xmlns:p14="http://schemas.microsoft.com/office/powerpoint/2010/main" val="1633510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h-TH"/>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h-TH"/>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DA43EC-98F7-4C5F-AD46-4B3658B343BF}" type="datetimeFigureOut">
              <a:rPr lang="th-TH" smtClean="0"/>
              <a:t>23/06/58</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A1680CEC-E91D-4062-B373-E5B346C98374}" type="slidenum">
              <a:rPr lang="th-TH" smtClean="0"/>
              <a:t>‹#›</a:t>
            </a:fld>
            <a:endParaRPr lang="th-TH"/>
          </a:p>
        </p:txBody>
      </p:sp>
    </p:spTree>
    <p:extLst>
      <p:ext uri="{BB962C8B-B14F-4D97-AF65-F5344CB8AC3E}">
        <p14:creationId xmlns:p14="http://schemas.microsoft.com/office/powerpoint/2010/main" val="1129380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h-TH"/>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DA43EC-98F7-4C5F-AD46-4B3658B343BF}" type="datetimeFigureOut">
              <a:rPr lang="th-TH" smtClean="0"/>
              <a:t>23/06/58</a:t>
            </a:fld>
            <a:endParaRPr lang="th-TH"/>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h-TH"/>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680CEC-E91D-4062-B373-E5B346C98374}" type="slidenum">
              <a:rPr lang="th-TH" smtClean="0"/>
              <a:t>‹#›</a:t>
            </a:fld>
            <a:endParaRPr lang="th-TH"/>
          </a:p>
        </p:txBody>
      </p:sp>
    </p:spTree>
    <p:extLst>
      <p:ext uri="{BB962C8B-B14F-4D97-AF65-F5344CB8AC3E}">
        <p14:creationId xmlns:p14="http://schemas.microsoft.com/office/powerpoint/2010/main" val="30752723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0" y="636587"/>
            <a:ext cx="7802563" cy="5065713"/>
          </a:xfrm>
          <a:prstGeom prst="rect">
            <a:avLst/>
          </a:prstGeom>
        </p:spPr>
      </p:pic>
      <p:sp>
        <p:nvSpPr>
          <p:cNvPr id="6" name="TextBox 5"/>
          <p:cNvSpPr txBox="1"/>
          <p:nvPr/>
        </p:nvSpPr>
        <p:spPr>
          <a:xfrm>
            <a:off x="7388398" y="194452"/>
            <a:ext cx="4803602" cy="6370975"/>
          </a:xfrm>
          <a:prstGeom prst="rect">
            <a:avLst/>
          </a:prstGeom>
          <a:noFill/>
        </p:spPr>
        <p:txBody>
          <a:bodyPr wrap="square" rtlCol="0">
            <a:spAutoFit/>
          </a:bodyPr>
          <a:lstStyle/>
          <a:p>
            <a:pPr marL="457200" indent="-457200">
              <a:buFont typeface="Arial" panose="020B0604020202020204" pitchFamily="34" charset="0"/>
              <a:buChar char="•"/>
            </a:pPr>
            <a:r>
              <a:rPr lang="en-US" sz="2400" dirty="0" smtClean="0"/>
              <a:t>In the past 5 bar (highest to lowest) range is more than 200 points(default)</a:t>
            </a:r>
          </a:p>
          <a:p>
            <a:pPr marL="457200" indent="-457200">
              <a:buFont typeface="Arial" panose="020B0604020202020204" pitchFamily="34" charset="0"/>
              <a:buChar char="•"/>
            </a:pPr>
            <a:r>
              <a:rPr lang="en-US" sz="2400" dirty="0" smtClean="0"/>
              <a:t>Time is more than unlock time</a:t>
            </a:r>
          </a:p>
          <a:p>
            <a:pPr marL="457200" indent="-457200">
              <a:buFont typeface="Arial" panose="020B0604020202020204" pitchFamily="34" charset="0"/>
              <a:buChar char="•"/>
            </a:pPr>
            <a:r>
              <a:rPr lang="en-US" sz="2400" dirty="0" smtClean="0"/>
              <a:t>Use range from 24 bar (6 hours), and create percent of where current price is relatively to the range. 0 is where Bid is at lowest price of the range, 100 is highest.</a:t>
            </a:r>
          </a:p>
          <a:p>
            <a:pPr marL="914400" lvl="1" indent="-457200">
              <a:buFont typeface="Arial" panose="020B0604020202020204" pitchFamily="34" charset="0"/>
              <a:buChar char="•"/>
            </a:pPr>
            <a:r>
              <a:rPr lang="en-US" sz="2400" dirty="0" smtClean="0"/>
              <a:t>&lt;30 is where price is in 1/3 lower portion</a:t>
            </a:r>
          </a:p>
          <a:p>
            <a:pPr marL="457200" indent="-457200">
              <a:buFont typeface="Arial" panose="020B0604020202020204" pitchFamily="34" charset="0"/>
              <a:buChar char="•"/>
            </a:pPr>
            <a:r>
              <a:rPr lang="en-US" sz="2400" dirty="0" smtClean="0"/>
              <a:t>Use AC (accelerate) </a:t>
            </a:r>
          </a:p>
          <a:p>
            <a:pPr marL="914400" lvl="1" indent="-457200">
              <a:buFont typeface="Arial" panose="020B0604020202020204" pitchFamily="34" charset="0"/>
              <a:buChar char="•"/>
            </a:pPr>
            <a:r>
              <a:rPr lang="en-US" sz="2400" dirty="0" smtClean="0"/>
              <a:t>If AC at current bar is more than previous bar then BUY</a:t>
            </a:r>
          </a:p>
          <a:p>
            <a:pPr marL="914400" lvl="1" indent="-457200">
              <a:buFont typeface="Arial" panose="020B0604020202020204" pitchFamily="34" charset="0"/>
              <a:buChar char="•"/>
            </a:pPr>
            <a:r>
              <a:rPr lang="en-US" sz="2400" dirty="0" smtClean="0"/>
              <a:t>If AC at current bar is less than previous bar then sell</a:t>
            </a:r>
          </a:p>
          <a:p>
            <a:endParaRPr lang="th-TH" sz="2400" dirty="0"/>
          </a:p>
        </p:txBody>
      </p:sp>
      <p:cxnSp>
        <p:nvCxnSpPr>
          <p:cNvPr id="8" name="Straight Arrow Connector 7"/>
          <p:cNvCxnSpPr/>
          <p:nvPr/>
        </p:nvCxnSpPr>
        <p:spPr>
          <a:xfrm flipH="1">
            <a:off x="5037513" y="448887"/>
            <a:ext cx="2350885" cy="5985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4937760" y="1546167"/>
            <a:ext cx="2261062" cy="4655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4621876" y="2144684"/>
            <a:ext cx="2766522" cy="8312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flipV="1">
            <a:off x="5037513" y="4621876"/>
            <a:ext cx="2350885" cy="166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778924" y="6284422"/>
            <a:ext cx="875561" cy="523220"/>
          </a:xfrm>
          <a:prstGeom prst="rect">
            <a:avLst/>
          </a:prstGeom>
          <a:noFill/>
        </p:spPr>
        <p:txBody>
          <a:bodyPr wrap="none" rtlCol="0">
            <a:spAutoFit/>
          </a:bodyPr>
          <a:lstStyle/>
          <a:p>
            <a:r>
              <a:rPr lang="en-US" dirty="0" smtClean="0"/>
              <a:t>v66k</a:t>
            </a:r>
            <a:endParaRPr lang="th-TH" dirty="0"/>
          </a:p>
        </p:txBody>
      </p:sp>
    </p:spTree>
    <p:extLst>
      <p:ext uri="{BB962C8B-B14F-4D97-AF65-F5344CB8AC3E}">
        <p14:creationId xmlns:p14="http://schemas.microsoft.com/office/powerpoint/2010/main" val="3960298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a:stretch>
            <a:fillRect/>
          </a:stretch>
        </p:blipFill>
        <p:spPr>
          <a:xfrm>
            <a:off x="0" y="629832"/>
            <a:ext cx="7695133" cy="2160962"/>
          </a:xfrm>
          <a:prstGeom prst="rect">
            <a:avLst/>
          </a:prstGeom>
        </p:spPr>
      </p:pic>
      <p:pic>
        <p:nvPicPr>
          <p:cNvPr id="2" name="Picture 1"/>
          <p:cNvPicPr>
            <a:picLocks noChangeAspect="1"/>
          </p:cNvPicPr>
          <p:nvPr/>
        </p:nvPicPr>
        <p:blipFill>
          <a:blip r:embed="rId3"/>
          <a:stretch>
            <a:fillRect/>
          </a:stretch>
        </p:blipFill>
        <p:spPr>
          <a:xfrm>
            <a:off x="0" y="13507"/>
            <a:ext cx="8635037" cy="435380"/>
          </a:xfrm>
          <a:prstGeom prst="rect">
            <a:avLst/>
          </a:prstGeom>
        </p:spPr>
      </p:pic>
      <p:sp>
        <p:nvSpPr>
          <p:cNvPr id="6" name="TextBox 5"/>
          <p:cNvSpPr txBox="1"/>
          <p:nvPr/>
        </p:nvSpPr>
        <p:spPr>
          <a:xfrm>
            <a:off x="7388398" y="194452"/>
            <a:ext cx="4803602" cy="4524315"/>
          </a:xfrm>
          <a:prstGeom prst="rect">
            <a:avLst/>
          </a:prstGeom>
          <a:noFill/>
        </p:spPr>
        <p:txBody>
          <a:bodyPr wrap="square" rtlCol="0">
            <a:spAutoFit/>
          </a:bodyPr>
          <a:lstStyle/>
          <a:p>
            <a:pPr marL="457200" indent="-457200">
              <a:buFont typeface="Arial" panose="020B0604020202020204" pitchFamily="34" charset="0"/>
              <a:buChar char="•"/>
            </a:pPr>
            <a:r>
              <a:rPr lang="en-US" sz="2400" dirty="0" smtClean="0"/>
              <a:t>In the past 5 bar (highest to lowest) range is </a:t>
            </a:r>
            <a:r>
              <a:rPr lang="en-US" sz="2400" b="1" dirty="0" err="1" smtClean="0"/>
              <a:t>SpecRange</a:t>
            </a:r>
            <a:r>
              <a:rPr lang="en-US" sz="2400" dirty="0" smtClean="0"/>
              <a:t> (each pair is different)</a:t>
            </a:r>
          </a:p>
          <a:p>
            <a:pPr marL="457200" indent="-457200">
              <a:buFont typeface="Arial" panose="020B0604020202020204" pitchFamily="34" charset="0"/>
              <a:buChar char="•"/>
            </a:pPr>
            <a:r>
              <a:rPr lang="en-US" sz="2400" dirty="0" smtClean="0"/>
              <a:t>Time is more than unlock time</a:t>
            </a:r>
          </a:p>
          <a:p>
            <a:pPr marL="457200" indent="-457200">
              <a:buFont typeface="Arial" panose="020B0604020202020204" pitchFamily="34" charset="0"/>
              <a:buChar char="•"/>
            </a:pPr>
            <a:r>
              <a:rPr lang="en-US" sz="2400" dirty="0" smtClean="0"/>
              <a:t>Use range from 24 bar (6 hours), and create percent of where current price is relatively to the range. 0 is where Bid is at lowest price of the range, 100 is highest.</a:t>
            </a:r>
          </a:p>
          <a:p>
            <a:pPr marL="914400" lvl="1" indent="-457200">
              <a:buFont typeface="Arial" panose="020B0604020202020204" pitchFamily="34" charset="0"/>
              <a:buChar char="•"/>
            </a:pPr>
            <a:r>
              <a:rPr lang="en-US" sz="2400" dirty="0" smtClean="0"/>
              <a:t>&lt;30 is where price is in 1/3 lower portion</a:t>
            </a:r>
          </a:p>
          <a:p>
            <a:endParaRPr lang="th-TH" sz="2400" dirty="0"/>
          </a:p>
        </p:txBody>
      </p:sp>
      <p:cxnSp>
        <p:nvCxnSpPr>
          <p:cNvPr id="8" name="Straight Arrow Connector 7"/>
          <p:cNvCxnSpPr/>
          <p:nvPr/>
        </p:nvCxnSpPr>
        <p:spPr>
          <a:xfrm flipH="1">
            <a:off x="4621876" y="448887"/>
            <a:ext cx="2766523" cy="3823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a:off x="5037513" y="1546167"/>
            <a:ext cx="2161309" cy="166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flipV="1">
            <a:off x="4734906" y="2641165"/>
            <a:ext cx="2766522" cy="14962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778924" y="6284422"/>
            <a:ext cx="998991" cy="523220"/>
          </a:xfrm>
          <a:prstGeom prst="rect">
            <a:avLst/>
          </a:prstGeom>
          <a:noFill/>
        </p:spPr>
        <p:txBody>
          <a:bodyPr wrap="none" rtlCol="0">
            <a:spAutoFit/>
          </a:bodyPr>
          <a:lstStyle/>
          <a:p>
            <a:r>
              <a:rPr lang="en-US" dirty="0" smtClean="0"/>
              <a:t>v66m</a:t>
            </a:r>
            <a:endParaRPr lang="th-TH" dirty="0"/>
          </a:p>
        </p:txBody>
      </p:sp>
    </p:spTree>
    <p:extLst>
      <p:ext uri="{BB962C8B-B14F-4D97-AF65-F5344CB8AC3E}">
        <p14:creationId xmlns:p14="http://schemas.microsoft.com/office/powerpoint/2010/main" val="963480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h-TH"/>
          </a:p>
        </p:txBody>
      </p:sp>
      <p:sp>
        <p:nvSpPr>
          <p:cNvPr id="3" name="Content Placeholder 2"/>
          <p:cNvSpPr>
            <a:spLocks noGrp="1"/>
          </p:cNvSpPr>
          <p:nvPr>
            <p:ph idx="1"/>
          </p:nvPr>
        </p:nvSpPr>
        <p:spPr>
          <a:xfrm>
            <a:off x="838200" y="1825625"/>
            <a:ext cx="4365567" cy="4351338"/>
          </a:xfrm>
        </p:spPr>
        <p:txBody>
          <a:bodyPr/>
          <a:lstStyle/>
          <a:p>
            <a:r>
              <a:rPr lang="en-US" dirty="0" smtClean="0"/>
              <a:t>Daily Move</a:t>
            </a:r>
          </a:p>
          <a:p>
            <a:pPr lvl="1"/>
            <a:r>
              <a:rPr lang="en-US" dirty="0" smtClean="0"/>
              <a:t>Is average 200 data points of difference price of highest to lowest price of the day</a:t>
            </a:r>
          </a:p>
          <a:p>
            <a:r>
              <a:rPr lang="en-US" dirty="0" smtClean="0"/>
              <a:t>Daily Return Absolute</a:t>
            </a:r>
          </a:p>
          <a:p>
            <a:pPr lvl="1"/>
            <a:r>
              <a:rPr lang="en-US" dirty="0" smtClean="0"/>
              <a:t>Is average 200 data points of how much price move from close to close each day in absolute distance</a:t>
            </a:r>
            <a:endParaRPr lang="th-TH" dirty="0"/>
          </a:p>
        </p:txBody>
      </p:sp>
      <p:pic>
        <p:nvPicPr>
          <p:cNvPr id="5" name="Picture 4"/>
          <p:cNvPicPr>
            <a:picLocks noChangeAspect="1"/>
          </p:cNvPicPr>
          <p:nvPr/>
        </p:nvPicPr>
        <p:blipFill>
          <a:blip r:embed="rId2"/>
          <a:stretch>
            <a:fillRect/>
          </a:stretch>
        </p:blipFill>
        <p:spPr>
          <a:xfrm>
            <a:off x="5648325" y="1969597"/>
            <a:ext cx="5705475" cy="4514850"/>
          </a:xfrm>
          <a:prstGeom prst="rect">
            <a:avLst/>
          </a:prstGeom>
        </p:spPr>
      </p:pic>
      <p:sp>
        <p:nvSpPr>
          <p:cNvPr id="6" name="TextBox 5"/>
          <p:cNvSpPr txBox="1"/>
          <p:nvPr/>
        </p:nvSpPr>
        <p:spPr>
          <a:xfrm>
            <a:off x="1778924" y="6284422"/>
            <a:ext cx="998991" cy="523220"/>
          </a:xfrm>
          <a:prstGeom prst="rect">
            <a:avLst/>
          </a:prstGeom>
          <a:noFill/>
        </p:spPr>
        <p:txBody>
          <a:bodyPr wrap="none" rtlCol="0">
            <a:spAutoFit/>
          </a:bodyPr>
          <a:lstStyle/>
          <a:p>
            <a:r>
              <a:rPr lang="en-US" dirty="0" smtClean="0"/>
              <a:t>v66m</a:t>
            </a:r>
            <a:endParaRPr lang="th-TH" dirty="0"/>
          </a:p>
        </p:txBody>
      </p:sp>
    </p:spTree>
    <p:extLst>
      <p:ext uri="{BB962C8B-B14F-4D97-AF65-F5344CB8AC3E}">
        <p14:creationId xmlns:p14="http://schemas.microsoft.com/office/powerpoint/2010/main" val="3376599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3218411" cy="4351338"/>
          </a:xfrm>
        </p:spPr>
        <p:txBody>
          <a:bodyPr/>
          <a:lstStyle/>
          <a:p>
            <a:r>
              <a:rPr lang="en-US" dirty="0" err="1" smtClean="0"/>
              <a:t>SpecRange</a:t>
            </a:r>
            <a:r>
              <a:rPr lang="en-US" dirty="0" smtClean="0"/>
              <a:t> is relate value from v66k default setting base on GBPUSD back testing.</a:t>
            </a:r>
          </a:p>
          <a:p>
            <a:r>
              <a:rPr lang="en-US" dirty="0" smtClean="0"/>
              <a:t>GBPUSD 200 points is default.</a:t>
            </a:r>
            <a:endParaRPr lang="th-TH" dirty="0"/>
          </a:p>
        </p:txBody>
      </p:sp>
      <p:pic>
        <p:nvPicPr>
          <p:cNvPr id="4" name="Picture 3"/>
          <p:cNvPicPr>
            <a:picLocks noChangeAspect="1"/>
          </p:cNvPicPr>
          <p:nvPr/>
        </p:nvPicPr>
        <p:blipFill>
          <a:blip r:embed="rId2"/>
          <a:stretch>
            <a:fillRect/>
          </a:stretch>
        </p:blipFill>
        <p:spPr>
          <a:xfrm>
            <a:off x="4573298" y="2007350"/>
            <a:ext cx="5705475" cy="4705350"/>
          </a:xfrm>
          <a:prstGeom prst="rect">
            <a:avLst/>
          </a:prstGeom>
        </p:spPr>
      </p:pic>
      <p:sp>
        <p:nvSpPr>
          <p:cNvPr id="5" name="TextBox 4"/>
          <p:cNvSpPr txBox="1"/>
          <p:nvPr/>
        </p:nvSpPr>
        <p:spPr>
          <a:xfrm>
            <a:off x="8188035" y="1212009"/>
            <a:ext cx="1768689" cy="523220"/>
          </a:xfrm>
          <a:prstGeom prst="rect">
            <a:avLst/>
          </a:prstGeom>
          <a:noFill/>
        </p:spPr>
        <p:txBody>
          <a:bodyPr wrap="none" rtlCol="0">
            <a:spAutoFit/>
          </a:bodyPr>
          <a:lstStyle/>
          <a:p>
            <a:r>
              <a:rPr lang="en-US" dirty="0" err="1" smtClean="0"/>
              <a:t>SpecRange</a:t>
            </a:r>
            <a:endParaRPr lang="th-TH" dirty="0"/>
          </a:p>
        </p:txBody>
      </p:sp>
      <p:sp>
        <p:nvSpPr>
          <p:cNvPr id="6" name="Down Arrow 5"/>
          <p:cNvSpPr/>
          <p:nvPr/>
        </p:nvSpPr>
        <p:spPr>
          <a:xfrm>
            <a:off x="8798060" y="1986327"/>
            <a:ext cx="548640" cy="7449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7" name="TextBox 6"/>
          <p:cNvSpPr txBox="1"/>
          <p:nvPr/>
        </p:nvSpPr>
        <p:spPr>
          <a:xfrm>
            <a:off x="1778924" y="6284422"/>
            <a:ext cx="998991" cy="523220"/>
          </a:xfrm>
          <a:prstGeom prst="rect">
            <a:avLst/>
          </a:prstGeom>
          <a:noFill/>
        </p:spPr>
        <p:txBody>
          <a:bodyPr wrap="none" rtlCol="0">
            <a:spAutoFit/>
          </a:bodyPr>
          <a:lstStyle/>
          <a:p>
            <a:r>
              <a:rPr lang="en-US" dirty="0" smtClean="0"/>
              <a:t>v66m</a:t>
            </a:r>
            <a:endParaRPr lang="th-TH" dirty="0"/>
          </a:p>
        </p:txBody>
      </p:sp>
    </p:spTree>
    <p:extLst>
      <p:ext uri="{BB962C8B-B14F-4D97-AF65-F5344CB8AC3E}">
        <p14:creationId xmlns:p14="http://schemas.microsoft.com/office/powerpoint/2010/main" val="3292163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72570171"/>
              </p:ext>
            </p:extLst>
          </p:nvPr>
        </p:nvGraphicFramePr>
        <p:xfrm>
          <a:off x="2686705" y="345956"/>
          <a:ext cx="8269470" cy="6400800"/>
        </p:xfrm>
        <a:graphic>
          <a:graphicData uri="http://schemas.openxmlformats.org/drawingml/2006/table">
            <a:tbl>
              <a:tblPr>
                <a:tableStyleId>{5C22544A-7EE6-4342-B048-85BDC9FD1C3A}</a:tableStyleId>
              </a:tblPr>
              <a:tblGrid>
                <a:gridCol w="1252234"/>
                <a:gridCol w="1252234"/>
                <a:gridCol w="1252234"/>
                <a:gridCol w="1252234"/>
                <a:gridCol w="2008300"/>
                <a:gridCol w="1252234"/>
              </a:tblGrid>
              <a:tr h="421097">
                <a:tc>
                  <a:txBody>
                    <a:bodyPr/>
                    <a:lstStyle/>
                    <a:p>
                      <a:pPr algn="l" fontAlgn="b"/>
                      <a:r>
                        <a:rPr lang="en-US" sz="1400" u="none" strike="noStrike">
                          <a:effectLst/>
                        </a:rPr>
                        <a:t>Index</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Symbol</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Daily Move</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Daily Retrun</a:t>
                      </a:r>
                      <a:br>
                        <a:rPr lang="en-US" sz="1400" u="none" strike="noStrike">
                          <a:effectLst/>
                        </a:rPr>
                      </a:br>
                      <a:r>
                        <a:rPr lang="en-US" sz="1400" u="none" strike="noStrike">
                          <a:effectLst/>
                        </a:rPr>
                        <a:t>Absolute</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%Return/Move</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l" fontAlgn="b"/>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1</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AUDCAD</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93.8</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44.6</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48%</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166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2</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AUDCHF</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99.6</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49</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49%</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177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3</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AUDJPY</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104.2</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48.2</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46%</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185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4</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AUDNZD</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85.7</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41.8</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49%</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152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5</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AUDUSD</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98</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45.5</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46%</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174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6</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CADCHF</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94.5</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52.8</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56%</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168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7</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CADJPY</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100.4</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50.5</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50%</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178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8</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CHFJPY</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133.9</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72.59</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54%</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237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9</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EURAUD</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156.9</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72.6</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46%</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278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10</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EURCAD</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141.5</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71.8</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51%</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251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11</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EURCHF</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76.9</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44</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57%</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136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12</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EURGBP</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63.3</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31.4</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50%</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112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13</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EURJPY</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143.4</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73</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51%</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254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14</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EURNZD</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173.7</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85.9</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49%</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308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15</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EURUSD</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124.2</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65.8</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53%</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220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16</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GBPAUD</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201.6</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95.7</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47%</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357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17</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GBPCAD</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161.7</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78.8</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49%</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287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18</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GBPCHF</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156.7</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81.4</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52%</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278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19</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GBPJPY</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170.3</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84.1</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49%</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302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20</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GBPNZD</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229.5</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115.4</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50%</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407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21</a:t>
                      </a:r>
                      <a:endParaRPr lang="th-TH" sz="1400" b="1"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GBPUSD</a:t>
                      </a:r>
                      <a:endParaRPr lang="en-US" sz="1400" b="1"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112.8</a:t>
                      </a:r>
                      <a:endParaRPr lang="th-TH" sz="1400" b="1"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56.4</a:t>
                      </a:r>
                      <a:endParaRPr lang="th-TH" sz="1400" b="1"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50%</a:t>
                      </a:r>
                      <a:endParaRPr lang="th-TH" sz="1400" b="1"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200 </a:t>
                      </a:r>
                      <a:endParaRPr lang="th-TH" sz="1400" b="1"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22</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NZDCAD</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96.4</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47</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49%</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171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23</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NZDCHF</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95.1</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19.5</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21%</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169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24</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NZDJPY</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101.3</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48.6</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48%</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180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25</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NZDUSD</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98.7</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49</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50%</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175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26</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USDCAD</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110.1</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54.8</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50%</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195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27</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USDCHF</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114.7</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62.5</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54%</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a:effectLst/>
                        </a:rPr>
                        <a:t>       203 </a:t>
                      </a:r>
                      <a:endParaRPr lang="th-TH" sz="1400" b="0" i="0" u="none" strike="noStrike">
                        <a:solidFill>
                          <a:srgbClr val="000000"/>
                        </a:solidFill>
                        <a:effectLst/>
                        <a:latin typeface="Tahoma" panose="020B0604030504040204" pitchFamily="34" charset="0"/>
                      </a:endParaRPr>
                    </a:p>
                  </a:txBody>
                  <a:tcPr marL="0" marR="0" marT="0" marB="0" anchor="b"/>
                </a:tc>
              </a:tr>
              <a:tr h="140366">
                <a:tc>
                  <a:txBody>
                    <a:bodyPr/>
                    <a:lstStyle/>
                    <a:p>
                      <a:pPr algn="r" fontAlgn="b"/>
                      <a:r>
                        <a:rPr lang="th-TH" sz="1400" u="none" strike="noStrike">
                          <a:effectLst/>
                        </a:rPr>
                        <a:t>28</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en-US" sz="1400" u="none" strike="noStrike">
                          <a:effectLst/>
                        </a:rPr>
                        <a:t>USDJPY</a:t>
                      </a:r>
                      <a:endParaRPr lang="en-US"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101.6</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50.8</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r" fontAlgn="b"/>
                      <a:r>
                        <a:rPr lang="th-TH" sz="1400" u="none" strike="noStrike">
                          <a:effectLst/>
                        </a:rPr>
                        <a:t>50%</a:t>
                      </a:r>
                      <a:endParaRPr lang="th-TH" sz="1400" b="0" i="0" u="none" strike="noStrike">
                        <a:solidFill>
                          <a:srgbClr val="000000"/>
                        </a:solidFill>
                        <a:effectLst/>
                        <a:latin typeface="Tahoma" panose="020B0604030504040204" pitchFamily="34" charset="0"/>
                      </a:endParaRPr>
                    </a:p>
                  </a:txBody>
                  <a:tcPr marL="0" marR="0" marT="0" marB="0" anchor="b"/>
                </a:tc>
                <a:tc>
                  <a:txBody>
                    <a:bodyPr/>
                    <a:lstStyle/>
                    <a:p>
                      <a:pPr algn="l" fontAlgn="b"/>
                      <a:r>
                        <a:rPr lang="th-TH" sz="1400" u="none" strike="noStrike" dirty="0">
                          <a:effectLst/>
                        </a:rPr>
                        <a:t>       180 </a:t>
                      </a:r>
                      <a:endParaRPr lang="th-TH" sz="1400" b="0" i="0" u="none" strike="noStrike" dirty="0">
                        <a:solidFill>
                          <a:srgbClr val="000000"/>
                        </a:solidFill>
                        <a:effectLst/>
                        <a:latin typeface="Tahoma" panose="020B0604030504040204" pitchFamily="34" charset="0"/>
                      </a:endParaRPr>
                    </a:p>
                  </a:txBody>
                  <a:tcPr marL="0" marR="0" marT="0" marB="0" anchor="b"/>
                </a:tc>
              </a:tr>
            </a:tbl>
          </a:graphicData>
        </a:graphic>
      </p:graphicFrame>
      <p:sp>
        <p:nvSpPr>
          <p:cNvPr id="5" name="TextBox 4"/>
          <p:cNvSpPr txBox="1"/>
          <p:nvPr/>
        </p:nvSpPr>
        <p:spPr>
          <a:xfrm>
            <a:off x="1778924" y="6284422"/>
            <a:ext cx="998991" cy="523220"/>
          </a:xfrm>
          <a:prstGeom prst="rect">
            <a:avLst/>
          </a:prstGeom>
          <a:noFill/>
        </p:spPr>
        <p:txBody>
          <a:bodyPr wrap="none" rtlCol="0">
            <a:spAutoFit/>
          </a:bodyPr>
          <a:lstStyle/>
          <a:p>
            <a:r>
              <a:rPr lang="en-US" dirty="0" smtClean="0"/>
              <a:t>v66m</a:t>
            </a:r>
            <a:endParaRPr lang="th-TH" dirty="0"/>
          </a:p>
        </p:txBody>
      </p:sp>
    </p:spTree>
    <p:extLst>
      <p:ext uri="{BB962C8B-B14F-4D97-AF65-F5344CB8AC3E}">
        <p14:creationId xmlns:p14="http://schemas.microsoft.com/office/powerpoint/2010/main" val="3844451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3507"/>
            <a:ext cx="8635037" cy="435380"/>
          </a:xfrm>
          <a:prstGeom prst="rect">
            <a:avLst/>
          </a:prstGeom>
        </p:spPr>
      </p:pic>
      <p:sp>
        <p:nvSpPr>
          <p:cNvPr id="16" name="TextBox 15"/>
          <p:cNvSpPr txBox="1"/>
          <p:nvPr/>
        </p:nvSpPr>
        <p:spPr>
          <a:xfrm>
            <a:off x="1778924" y="6284422"/>
            <a:ext cx="998991" cy="523220"/>
          </a:xfrm>
          <a:prstGeom prst="rect">
            <a:avLst/>
          </a:prstGeom>
          <a:noFill/>
        </p:spPr>
        <p:txBody>
          <a:bodyPr wrap="none" rtlCol="0">
            <a:spAutoFit/>
          </a:bodyPr>
          <a:lstStyle/>
          <a:p>
            <a:r>
              <a:rPr lang="en-US" dirty="0" smtClean="0"/>
              <a:t>v66m</a:t>
            </a:r>
            <a:endParaRPr lang="th-TH" dirty="0"/>
          </a:p>
        </p:txBody>
      </p:sp>
      <p:pic>
        <p:nvPicPr>
          <p:cNvPr id="4" name="Picture 3"/>
          <p:cNvPicPr>
            <a:picLocks noChangeAspect="1"/>
          </p:cNvPicPr>
          <p:nvPr/>
        </p:nvPicPr>
        <p:blipFill>
          <a:blip r:embed="rId3"/>
          <a:stretch>
            <a:fillRect/>
          </a:stretch>
        </p:blipFill>
        <p:spPr>
          <a:xfrm>
            <a:off x="0" y="947303"/>
            <a:ext cx="8046720" cy="2874637"/>
          </a:xfrm>
          <a:prstGeom prst="rect">
            <a:avLst/>
          </a:prstGeom>
        </p:spPr>
      </p:pic>
      <p:sp>
        <p:nvSpPr>
          <p:cNvPr id="6" name="TextBox 5"/>
          <p:cNvSpPr txBox="1"/>
          <p:nvPr/>
        </p:nvSpPr>
        <p:spPr>
          <a:xfrm>
            <a:off x="7858998" y="1021443"/>
            <a:ext cx="4211782" cy="5632311"/>
          </a:xfrm>
          <a:prstGeom prst="rect">
            <a:avLst/>
          </a:prstGeom>
          <a:noFill/>
        </p:spPr>
        <p:txBody>
          <a:bodyPr wrap="square" rtlCol="0">
            <a:spAutoFit/>
          </a:bodyPr>
          <a:lstStyle/>
          <a:p>
            <a:pPr marL="342900" indent="-342900">
              <a:buFont typeface="Arial" panose="020B0604020202020204" pitchFamily="34" charset="0"/>
              <a:buChar char="•"/>
            </a:pPr>
            <a:r>
              <a:rPr lang="en-US" sz="2400" dirty="0" smtClean="0">
                <a:solidFill>
                  <a:srgbClr val="FF0000"/>
                </a:solidFill>
              </a:rPr>
              <a:t>Buy bias</a:t>
            </a:r>
          </a:p>
          <a:p>
            <a:pPr marL="342900" indent="-342900">
              <a:buFont typeface="Arial" panose="020B0604020202020204" pitchFamily="34" charset="0"/>
              <a:buChar char="•"/>
            </a:pPr>
            <a:r>
              <a:rPr lang="en-US" sz="2400" dirty="0" smtClean="0"/>
              <a:t>AC[0]&gt;AC[1]</a:t>
            </a:r>
          </a:p>
          <a:p>
            <a:pPr marL="342900" indent="-342900">
              <a:buFont typeface="Arial" panose="020B0604020202020204" pitchFamily="34" charset="0"/>
              <a:buChar char="•"/>
            </a:pPr>
            <a:r>
              <a:rPr lang="en-US" sz="2400" dirty="0" smtClean="0"/>
              <a:t>AC[1]&gt;AC[2]</a:t>
            </a:r>
          </a:p>
          <a:p>
            <a:pPr marL="342900" indent="-342900">
              <a:buFont typeface="Arial" panose="020B0604020202020204" pitchFamily="34" charset="0"/>
              <a:buChar char="•"/>
            </a:pPr>
            <a:r>
              <a:rPr lang="en-US" sz="2400" dirty="0" smtClean="0"/>
              <a:t>AC[2]&lt;AC[3]</a:t>
            </a:r>
          </a:p>
          <a:p>
            <a:pPr marL="800100" lvl="1" indent="-342900">
              <a:buFont typeface="Arial" panose="020B0604020202020204" pitchFamily="34" charset="0"/>
              <a:buChar char="•"/>
            </a:pPr>
            <a:r>
              <a:rPr lang="en-US" sz="2400" dirty="0" smtClean="0"/>
              <a:t>It will </a:t>
            </a:r>
            <a:r>
              <a:rPr lang="en-US" sz="2400" b="1" dirty="0" smtClean="0"/>
              <a:t>BUY</a:t>
            </a:r>
            <a:r>
              <a:rPr lang="en-US" sz="2400" dirty="0" smtClean="0"/>
              <a:t> of not meet below condition</a:t>
            </a:r>
          </a:p>
          <a:p>
            <a:pPr marL="342900" indent="-342900">
              <a:buFont typeface="Arial" panose="020B0604020202020204" pitchFamily="34" charset="0"/>
              <a:buChar char="•"/>
            </a:pPr>
            <a:r>
              <a:rPr lang="en-US" sz="2400" dirty="0" smtClean="0">
                <a:solidFill>
                  <a:srgbClr val="FF0000"/>
                </a:solidFill>
              </a:rPr>
              <a:t>Counter exception</a:t>
            </a:r>
            <a:endParaRPr lang="en-US" sz="2400" dirty="0">
              <a:solidFill>
                <a:srgbClr val="FF0000"/>
              </a:solidFill>
            </a:endParaRPr>
          </a:p>
          <a:p>
            <a:pPr marL="800100" lvl="1" indent="-342900">
              <a:buFont typeface="Arial" panose="020B0604020202020204" pitchFamily="34" charset="0"/>
              <a:buChar char="•"/>
            </a:pPr>
            <a:r>
              <a:rPr lang="en-US" sz="2400" dirty="0" smtClean="0"/>
              <a:t>Current price to last day close, If it more than </a:t>
            </a:r>
            <a:r>
              <a:rPr lang="en-US" sz="2400" b="1" dirty="0" err="1" smtClean="0"/>
              <a:t>TrippingPoint</a:t>
            </a:r>
            <a:r>
              <a:rPr lang="en-US" sz="2400" b="1" dirty="0" smtClean="0"/>
              <a:t> </a:t>
            </a:r>
            <a:r>
              <a:rPr lang="en-US" sz="2400" dirty="0" smtClean="0"/>
              <a:t>Or Today’s High to current price is more than </a:t>
            </a:r>
            <a:r>
              <a:rPr lang="en-US" sz="2400" b="1" dirty="0" err="1" smtClean="0"/>
              <a:t>DriftingPoint</a:t>
            </a:r>
            <a:endParaRPr lang="en-US" sz="2400" b="1" dirty="0" smtClean="0"/>
          </a:p>
          <a:p>
            <a:pPr marL="1257300" lvl="2" indent="-342900">
              <a:buFont typeface="Arial" panose="020B0604020202020204" pitchFamily="34" charset="0"/>
              <a:buChar char="•"/>
            </a:pPr>
            <a:r>
              <a:rPr lang="en-US" sz="2400" b="1" dirty="0" smtClean="0"/>
              <a:t>SELL</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th-TH" sz="2400" dirty="0"/>
          </a:p>
        </p:txBody>
      </p:sp>
      <p:sp>
        <p:nvSpPr>
          <p:cNvPr id="5" name="Freeform 4"/>
          <p:cNvSpPr/>
          <p:nvPr/>
        </p:nvSpPr>
        <p:spPr>
          <a:xfrm>
            <a:off x="4522122" y="4662416"/>
            <a:ext cx="2499921" cy="1489001"/>
          </a:xfrm>
          <a:custGeom>
            <a:avLst/>
            <a:gdLst>
              <a:gd name="connsiteX0" fmla="*/ 0 w 980902"/>
              <a:gd name="connsiteY0" fmla="*/ 166255 h 584244"/>
              <a:gd name="connsiteX1" fmla="*/ 399011 w 980902"/>
              <a:gd name="connsiteY1" fmla="*/ 581891 h 584244"/>
              <a:gd name="connsiteX2" fmla="*/ 980902 w 980902"/>
              <a:gd name="connsiteY2" fmla="*/ 0 h 584244"/>
            </a:gdLst>
            <a:ahLst/>
            <a:cxnLst>
              <a:cxn ang="0">
                <a:pos x="connsiteX0" y="connsiteY0"/>
              </a:cxn>
              <a:cxn ang="0">
                <a:pos x="connsiteX1" y="connsiteY1"/>
              </a:cxn>
              <a:cxn ang="0">
                <a:pos x="connsiteX2" y="connsiteY2"/>
              </a:cxn>
            </a:cxnLst>
            <a:rect l="l" t="t" r="r" b="b"/>
            <a:pathLst>
              <a:path w="980902" h="584244">
                <a:moveTo>
                  <a:pt x="0" y="166255"/>
                </a:moveTo>
                <a:cubicBezTo>
                  <a:pt x="117763" y="387927"/>
                  <a:pt x="235527" y="609600"/>
                  <a:pt x="399011" y="581891"/>
                </a:cubicBezTo>
                <a:cubicBezTo>
                  <a:pt x="562495" y="554182"/>
                  <a:pt x="836815" y="174567"/>
                  <a:pt x="980902"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7" name="TextBox 6"/>
          <p:cNvSpPr txBox="1"/>
          <p:nvPr/>
        </p:nvSpPr>
        <p:spPr>
          <a:xfrm>
            <a:off x="5187142" y="6151417"/>
            <a:ext cx="367408" cy="523220"/>
          </a:xfrm>
          <a:prstGeom prst="rect">
            <a:avLst/>
          </a:prstGeom>
        </p:spPr>
        <p:style>
          <a:lnRef idx="3">
            <a:schemeClr val="lt1"/>
          </a:lnRef>
          <a:fillRef idx="1">
            <a:schemeClr val="accent2"/>
          </a:fillRef>
          <a:effectRef idx="1">
            <a:schemeClr val="accent2"/>
          </a:effectRef>
          <a:fontRef idx="minor">
            <a:schemeClr val="lt1"/>
          </a:fontRef>
        </p:style>
        <p:txBody>
          <a:bodyPr wrap="none" rtlCol="0">
            <a:spAutoFit/>
          </a:bodyPr>
          <a:lstStyle/>
          <a:p>
            <a:r>
              <a:rPr lang="en-US" dirty="0" smtClean="0"/>
              <a:t>2</a:t>
            </a:r>
            <a:endParaRPr lang="th-TH" dirty="0"/>
          </a:p>
        </p:txBody>
      </p:sp>
      <p:sp>
        <p:nvSpPr>
          <p:cNvPr id="14" name="TextBox 13"/>
          <p:cNvSpPr txBox="1"/>
          <p:nvPr/>
        </p:nvSpPr>
        <p:spPr>
          <a:xfrm>
            <a:off x="4507145" y="5761202"/>
            <a:ext cx="367408" cy="523220"/>
          </a:xfrm>
          <a:prstGeom prst="rect">
            <a:avLst/>
          </a:prstGeom>
        </p:spPr>
        <p:style>
          <a:lnRef idx="3">
            <a:schemeClr val="lt1"/>
          </a:lnRef>
          <a:fillRef idx="1">
            <a:schemeClr val="accent2"/>
          </a:fillRef>
          <a:effectRef idx="1">
            <a:schemeClr val="accent2"/>
          </a:effectRef>
          <a:fontRef idx="minor">
            <a:schemeClr val="lt1"/>
          </a:fontRef>
        </p:style>
        <p:txBody>
          <a:bodyPr wrap="none" rtlCol="0">
            <a:spAutoFit/>
          </a:bodyPr>
          <a:lstStyle/>
          <a:p>
            <a:r>
              <a:rPr lang="en-US" dirty="0" smtClean="0"/>
              <a:t>3</a:t>
            </a:r>
            <a:endParaRPr lang="th-TH" dirty="0"/>
          </a:p>
        </p:txBody>
      </p:sp>
      <p:sp>
        <p:nvSpPr>
          <p:cNvPr id="17" name="TextBox 16"/>
          <p:cNvSpPr txBox="1"/>
          <p:nvPr/>
        </p:nvSpPr>
        <p:spPr>
          <a:xfrm>
            <a:off x="5920888" y="5761202"/>
            <a:ext cx="367408" cy="523220"/>
          </a:xfrm>
          <a:prstGeom prst="rect">
            <a:avLst/>
          </a:prstGeom>
        </p:spPr>
        <p:style>
          <a:lnRef idx="3">
            <a:schemeClr val="lt1"/>
          </a:lnRef>
          <a:fillRef idx="1">
            <a:schemeClr val="accent2"/>
          </a:fillRef>
          <a:effectRef idx="1">
            <a:schemeClr val="accent2"/>
          </a:effectRef>
          <a:fontRef idx="minor">
            <a:schemeClr val="lt1"/>
          </a:fontRef>
        </p:style>
        <p:txBody>
          <a:bodyPr wrap="none" rtlCol="0">
            <a:spAutoFit/>
          </a:bodyPr>
          <a:lstStyle/>
          <a:p>
            <a:r>
              <a:rPr lang="en-US" dirty="0" smtClean="0"/>
              <a:t>1</a:t>
            </a:r>
            <a:endParaRPr lang="th-TH" dirty="0"/>
          </a:p>
        </p:txBody>
      </p:sp>
      <p:sp>
        <p:nvSpPr>
          <p:cNvPr id="18" name="TextBox 17"/>
          <p:cNvSpPr txBox="1"/>
          <p:nvPr/>
        </p:nvSpPr>
        <p:spPr>
          <a:xfrm>
            <a:off x="6420079" y="5237982"/>
            <a:ext cx="367408" cy="523220"/>
          </a:xfrm>
          <a:prstGeom prst="rect">
            <a:avLst/>
          </a:prstGeom>
        </p:spPr>
        <p:style>
          <a:lnRef idx="3">
            <a:schemeClr val="lt1"/>
          </a:lnRef>
          <a:fillRef idx="1">
            <a:schemeClr val="accent2"/>
          </a:fillRef>
          <a:effectRef idx="1">
            <a:schemeClr val="accent2"/>
          </a:effectRef>
          <a:fontRef idx="minor">
            <a:schemeClr val="lt1"/>
          </a:fontRef>
        </p:style>
        <p:txBody>
          <a:bodyPr wrap="none" rtlCol="0">
            <a:spAutoFit/>
          </a:bodyPr>
          <a:lstStyle/>
          <a:p>
            <a:r>
              <a:rPr lang="en-US" dirty="0" smtClean="0"/>
              <a:t>0</a:t>
            </a:r>
            <a:endParaRPr lang="th-TH" dirty="0"/>
          </a:p>
        </p:txBody>
      </p:sp>
      <p:sp>
        <p:nvSpPr>
          <p:cNvPr id="19" name="TextBox 18"/>
          <p:cNvSpPr txBox="1"/>
          <p:nvPr/>
        </p:nvSpPr>
        <p:spPr>
          <a:xfrm>
            <a:off x="4160815" y="4581554"/>
            <a:ext cx="581185" cy="523220"/>
          </a:xfrm>
          <a:prstGeom prst="rect">
            <a:avLst/>
          </a:prstGeom>
        </p:spPr>
        <p:style>
          <a:lnRef idx="3">
            <a:schemeClr val="lt1"/>
          </a:lnRef>
          <a:fillRef idx="1">
            <a:schemeClr val="accent2"/>
          </a:fillRef>
          <a:effectRef idx="1">
            <a:schemeClr val="accent2"/>
          </a:effectRef>
          <a:fontRef idx="minor">
            <a:schemeClr val="lt1"/>
          </a:fontRef>
        </p:style>
        <p:txBody>
          <a:bodyPr wrap="none" rtlCol="0">
            <a:spAutoFit/>
          </a:bodyPr>
          <a:lstStyle/>
          <a:p>
            <a:r>
              <a:rPr lang="en-US" dirty="0" smtClean="0"/>
              <a:t>AC</a:t>
            </a:r>
            <a:endParaRPr lang="th-TH" dirty="0"/>
          </a:p>
        </p:txBody>
      </p:sp>
    </p:spTree>
    <p:extLst>
      <p:ext uri="{BB962C8B-B14F-4D97-AF65-F5344CB8AC3E}">
        <p14:creationId xmlns:p14="http://schemas.microsoft.com/office/powerpoint/2010/main" val="1605207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310775"/>
            <a:ext cx="7542378" cy="3197196"/>
          </a:xfrm>
          <a:prstGeom prst="rect">
            <a:avLst/>
          </a:prstGeom>
        </p:spPr>
      </p:pic>
      <p:sp>
        <p:nvSpPr>
          <p:cNvPr id="5" name="TextBox 4"/>
          <p:cNvSpPr txBox="1"/>
          <p:nvPr/>
        </p:nvSpPr>
        <p:spPr>
          <a:xfrm>
            <a:off x="7858998" y="1021443"/>
            <a:ext cx="4211782" cy="6001643"/>
          </a:xfrm>
          <a:prstGeom prst="rect">
            <a:avLst/>
          </a:prstGeom>
          <a:noFill/>
        </p:spPr>
        <p:txBody>
          <a:bodyPr wrap="square" rtlCol="0">
            <a:spAutoFit/>
          </a:bodyPr>
          <a:lstStyle/>
          <a:p>
            <a:pPr marL="342900" indent="-342900">
              <a:buFont typeface="Arial" panose="020B0604020202020204" pitchFamily="34" charset="0"/>
              <a:buChar char="•"/>
            </a:pPr>
            <a:r>
              <a:rPr lang="en-US" sz="2400" dirty="0" smtClean="0">
                <a:solidFill>
                  <a:srgbClr val="FF0000"/>
                </a:solidFill>
              </a:rPr>
              <a:t>Sell bias</a:t>
            </a:r>
          </a:p>
          <a:p>
            <a:pPr marL="342900" indent="-342900">
              <a:buFont typeface="Arial" panose="020B0604020202020204" pitchFamily="34" charset="0"/>
              <a:buChar char="•"/>
            </a:pPr>
            <a:r>
              <a:rPr lang="en-US" sz="2400" dirty="0" smtClean="0"/>
              <a:t>AC[0]&lt;AC[1]</a:t>
            </a:r>
          </a:p>
          <a:p>
            <a:pPr marL="342900" indent="-342900">
              <a:buFont typeface="Arial" panose="020B0604020202020204" pitchFamily="34" charset="0"/>
              <a:buChar char="•"/>
            </a:pPr>
            <a:r>
              <a:rPr lang="en-US" sz="2400" dirty="0" smtClean="0"/>
              <a:t>AC[1]&lt;AC[2]</a:t>
            </a:r>
          </a:p>
          <a:p>
            <a:pPr marL="342900" indent="-342900">
              <a:buFont typeface="Arial" panose="020B0604020202020204" pitchFamily="34" charset="0"/>
              <a:buChar char="•"/>
            </a:pPr>
            <a:r>
              <a:rPr lang="en-US" sz="2400" dirty="0" smtClean="0"/>
              <a:t>AC[2]&gt;AC[3]</a:t>
            </a:r>
          </a:p>
          <a:p>
            <a:pPr marL="800100" lvl="1" indent="-342900">
              <a:buFont typeface="Arial" panose="020B0604020202020204" pitchFamily="34" charset="0"/>
              <a:buChar char="•"/>
            </a:pPr>
            <a:r>
              <a:rPr lang="en-US" sz="2400" dirty="0" smtClean="0"/>
              <a:t>It will </a:t>
            </a:r>
            <a:r>
              <a:rPr lang="en-US" sz="2400" b="1" dirty="0" smtClean="0"/>
              <a:t>SELL </a:t>
            </a:r>
            <a:r>
              <a:rPr lang="en-US" sz="2400" dirty="0" smtClean="0"/>
              <a:t>of not meet below condition</a:t>
            </a:r>
          </a:p>
          <a:p>
            <a:pPr marL="342900" indent="-342900">
              <a:buFont typeface="Arial" panose="020B0604020202020204" pitchFamily="34" charset="0"/>
              <a:buChar char="•"/>
            </a:pPr>
            <a:r>
              <a:rPr lang="en-US" sz="2400" dirty="0" smtClean="0">
                <a:solidFill>
                  <a:srgbClr val="FF0000"/>
                </a:solidFill>
              </a:rPr>
              <a:t>Counter exception</a:t>
            </a:r>
            <a:endParaRPr lang="en-US" sz="2400" dirty="0">
              <a:solidFill>
                <a:srgbClr val="FF0000"/>
              </a:solidFill>
            </a:endParaRPr>
          </a:p>
          <a:p>
            <a:pPr marL="800100" lvl="1" indent="-342900">
              <a:buFont typeface="Arial" panose="020B0604020202020204" pitchFamily="34" charset="0"/>
              <a:buChar char="•"/>
            </a:pPr>
            <a:r>
              <a:rPr lang="en-US" sz="2400" dirty="0" smtClean="0"/>
              <a:t>Current price to last day close, If it more than </a:t>
            </a:r>
            <a:r>
              <a:rPr lang="en-US" sz="2400" b="1" dirty="0" err="1" smtClean="0"/>
              <a:t>TrippingPoint</a:t>
            </a:r>
            <a:r>
              <a:rPr lang="en-US" sz="2400" b="1" dirty="0" smtClean="0"/>
              <a:t> </a:t>
            </a:r>
            <a:r>
              <a:rPr lang="en-US" sz="2400" dirty="0" smtClean="0"/>
              <a:t>Or Today’s current price to today’s low is more than </a:t>
            </a:r>
            <a:r>
              <a:rPr lang="en-US" sz="2400" b="1" dirty="0" err="1" smtClean="0"/>
              <a:t>DriftingPoint</a:t>
            </a:r>
            <a:endParaRPr lang="en-US" sz="2400" b="1" dirty="0" smtClean="0"/>
          </a:p>
          <a:p>
            <a:pPr marL="1257300" lvl="2" indent="-342900">
              <a:buFont typeface="Arial" panose="020B0604020202020204" pitchFamily="34" charset="0"/>
              <a:buChar char="•"/>
            </a:pPr>
            <a:r>
              <a:rPr lang="en-US" sz="2400" b="1" dirty="0" smtClean="0"/>
              <a:t>BUY</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endParaRPr lang="th-TH" sz="2400" dirty="0"/>
          </a:p>
        </p:txBody>
      </p:sp>
      <p:sp>
        <p:nvSpPr>
          <p:cNvPr id="6" name="TextBox 5"/>
          <p:cNvSpPr txBox="1"/>
          <p:nvPr/>
        </p:nvSpPr>
        <p:spPr>
          <a:xfrm>
            <a:off x="1778924" y="6284422"/>
            <a:ext cx="998991" cy="523220"/>
          </a:xfrm>
          <a:prstGeom prst="rect">
            <a:avLst/>
          </a:prstGeom>
          <a:noFill/>
        </p:spPr>
        <p:txBody>
          <a:bodyPr wrap="none" rtlCol="0">
            <a:spAutoFit/>
          </a:bodyPr>
          <a:lstStyle/>
          <a:p>
            <a:r>
              <a:rPr lang="en-US" dirty="0" smtClean="0"/>
              <a:t>v66m</a:t>
            </a:r>
            <a:endParaRPr lang="th-TH" dirty="0"/>
          </a:p>
        </p:txBody>
      </p:sp>
    </p:spTree>
    <p:extLst>
      <p:ext uri="{BB962C8B-B14F-4D97-AF65-F5344CB8AC3E}">
        <p14:creationId xmlns:p14="http://schemas.microsoft.com/office/powerpoint/2010/main" val="1783496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h-TH"/>
          </a:p>
        </p:txBody>
      </p:sp>
      <p:sp>
        <p:nvSpPr>
          <p:cNvPr id="3" name="Content Placeholder 2"/>
          <p:cNvSpPr>
            <a:spLocks noGrp="1"/>
          </p:cNvSpPr>
          <p:nvPr>
            <p:ph idx="1"/>
          </p:nvPr>
        </p:nvSpPr>
        <p:spPr>
          <a:xfrm>
            <a:off x="2111434" y="2633807"/>
            <a:ext cx="9242366" cy="3543156"/>
          </a:xfrm>
        </p:spPr>
        <p:txBody>
          <a:bodyPr>
            <a:normAutofit fontScale="92500" lnSpcReduction="10000"/>
          </a:bodyPr>
          <a:lstStyle/>
          <a:p>
            <a:r>
              <a:rPr lang="en-US" dirty="0" err="1" smtClean="0"/>
              <a:t>TrippingPoint</a:t>
            </a:r>
            <a:r>
              <a:rPr lang="en-US" dirty="0" smtClean="0"/>
              <a:t> (</a:t>
            </a:r>
            <a:r>
              <a:rPr lang="en-US" dirty="0" err="1" smtClean="0"/>
              <a:t>TippingPoint</a:t>
            </a:r>
            <a:r>
              <a:rPr lang="en-US" dirty="0" smtClean="0"/>
              <a:t>)</a:t>
            </a:r>
          </a:p>
          <a:p>
            <a:pPr lvl="1"/>
            <a:r>
              <a:rPr lang="en-US" dirty="0" smtClean="0"/>
              <a:t>Is the average level of daily move and daily return, assume that price above these level has high possibility to reverse in smaller timeframe</a:t>
            </a:r>
          </a:p>
          <a:p>
            <a:r>
              <a:rPr lang="en-US" dirty="0" err="1" smtClean="0"/>
              <a:t>DriftingPoint</a:t>
            </a:r>
            <a:endParaRPr lang="en-US" dirty="0" smtClean="0"/>
          </a:p>
          <a:p>
            <a:pPr lvl="1"/>
            <a:r>
              <a:rPr lang="en-US" dirty="0" smtClean="0"/>
              <a:t>Is the different of price moving distance in average (divide by 2) of daily move and daily return.</a:t>
            </a:r>
          </a:p>
          <a:p>
            <a:pPr lvl="1"/>
            <a:r>
              <a:rPr lang="en-US" dirty="0" smtClean="0"/>
              <a:t>Assumption is that if price move away from either high of the day or low of the day then, the price may have high possibility to continue in bearish or bullish direction in smaller timeframe relatively</a:t>
            </a:r>
          </a:p>
          <a:p>
            <a:pPr lvl="1"/>
            <a:r>
              <a:rPr lang="en-US" dirty="0" smtClean="0"/>
              <a:t>Pseudo retracement</a:t>
            </a:r>
            <a:endParaRPr lang="th-TH" dirty="0"/>
          </a:p>
        </p:txBody>
      </p:sp>
      <p:pic>
        <p:nvPicPr>
          <p:cNvPr id="5" name="Picture 4"/>
          <p:cNvPicPr>
            <a:picLocks noChangeAspect="1"/>
          </p:cNvPicPr>
          <p:nvPr/>
        </p:nvPicPr>
        <p:blipFill>
          <a:blip r:embed="rId2"/>
          <a:stretch>
            <a:fillRect/>
          </a:stretch>
        </p:blipFill>
        <p:spPr>
          <a:xfrm>
            <a:off x="338917" y="1825625"/>
            <a:ext cx="9359748" cy="673245"/>
          </a:xfrm>
          <a:prstGeom prst="rect">
            <a:avLst/>
          </a:prstGeom>
        </p:spPr>
      </p:pic>
      <p:sp>
        <p:nvSpPr>
          <p:cNvPr id="6" name="TextBox 5"/>
          <p:cNvSpPr txBox="1"/>
          <p:nvPr/>
        </p:nvSpPr>
        <p:spPr>
          <a:xfrm>
            <a:off x="1778924" y="6284422"/>
            <a:ext cx="998991" cy="523220"/>
          </a:xfrm>
          <a:prstGeom prst="rect">
            <a:avLst/>
          </a:prstGeom>
          <a:noFill/>
        </p:spPr>
        <p:txBody>
          <a:bodyPr wrap="none" rtlCol="0">
            <a:spAutoFit/>
          </a:bodyPr>
          <a:lstStyle/>
          <a:p>
            <a:r>
              <a:rPr lang="en-US" dirty="0" smtClean="0"/>
              <a:t>v66m</a:t>
            </a:r>
            <a:endParaRPr lang="th-TH" dirty="0"/>
          </a:p>
        </p:txBody>
      </p:sp>
    </p:spTree>
    <p:extLst>
      <p:ext uri="{BB962C8B-B14F-4D97-AF65-F5344CB8AC3E}">
        <p14:creationId xmlns:p14="http://schemas.microsoft.com/office/powerpoint/2010/main" val="25082714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664</Words>
  <Application>Microsoft Office PowerPoint</Application>
  <PresentationFormat>Widescreen</PresentationFormat>
  <Paragraphs>226</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Angsana New</vt:lpstr>
      <vt:lpstr>Arial</vt:lpstr>
      <vt:lpstr>Calibri</vt:lpstr>
      <vt:lpstr>Calibri Light</vt:lpstr>
      <vt:lpstr>Cordia New</vt:lpstr>
      <vt:lpstr>Tahoma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Komgrit Sungkhaphong</dc:creator>
  <cp:lastModifiedBy>komgrit</cp:lastModifiedBy>
  <cp:revision>8</cp:revision>
  <dcterms:created xsi:type="dcterms:W3CDTF">2015-06-23T01:39:36Z</dcterms:created>
  <dcterms:modified xsi:type="dcterms:W3CDTF">2015-06-23T02:14:59Z</dcterms:modified>
</cp:coreProperties>
</file>